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7" r:id="rId2"/>
    <p:sldId id="328" r:id="rId3"/>
    <p:sldId id="330" r:id="rId4"/>
    <p:sldId id="331" r:id="rId5"/>
    <p:sldId id="265" r:id="rId6"/>
    <p:sldId id="266" r:id="rId7"/>
    <p:sldId id="264" r:id="rId8"/>
    <p:sldId id="289" r:id="rId9"/>
    <p:sldId id="292" r:id="rId10"/>
    <p:sldId id="274" r:id="rId11"/>
    <p:sldId id="302" r:id="rId12"/>
    <p:sldId id="298" r:id="rId13"/>
    <p:sldId id="327" r:id="rId14"/>
    <p:sldId id="290" r:id="rId15"/>
    <p:sldId id="326" r:id="rId16"/>
    <p:sldId id="316" r:id="rId17"/>
    <p:sldId id="304" r:id="rId18"/>
    <p:sldId id="307" r:id="rId19"/>
    <p:sldId id="308" r:id="rId20"/>
    <p:sldId id="306" r:id="rId21"/>
    <p:sldId id="294" r:id="rId22"/>
    <p:sldId id="335" r:id="rId23"/>
    <p:sldId id="332" r:id="rId24"/>
    <p:sldId id="32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5C718B-A925-E564-A490-790012E7CACF}" name="Dominic Tollan" initials="DT" userId="8470ad8ff018192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McColgan" userId="bfd33cd7-31d9-4cc3-9419-b66c175982e8" providerId="ADAL" clId="{69503FFA-CB97-49CE-889E-3D9DC9B66B64}"/>
    <pc:docChg chg="custSel delSld modSld">
      <pc:chgData name="Pauline McColgan" userId="bfd33cd7-31d9-4cc3-9419-b66c175982e8" providerId="ADAL" clId="{69503FFA-CB97-49CE-889E-3D9DC9B66B64}" dt="2023-04-25T11:08:03.628" v="16" actId="20577"/>
      <pc:docMkLst>
        <pc:docMk/>
      </pc:docMkLst>
      <pc:sldChg chg="del">
        <pc:chgData name="Pauline McColgan" userId="bfd33cd7-31d9-4cc3-9419-b66c175982e8" providerId="ADAL" clId="{69503FFA-CB97-49CE-889E-3D9DC9B66B64}" dt="2023-04-25T11:06:07.597" v="2" actId="47"/>
        <pc:sldMkLst>
          <pc:docMk/>
          <pc:sldMk cId="2734492902" sldId="257"/>
        </pc:sldMkLst>
      </pc:sldChg>
      <pc:sldChg chg="del">
        <pc:chgData name="Pauline McColgan" userId="bfd33cd7-31d9-4cc3-9419-b66c175982e8" providerId="ADAL" clId="{69503FFA-CB97-49CE-889E-3D9DC9B66B64}" dt="2023-04-25T11:05:45.829" v="0" actId="47"/>
        <pc:sldMkLst>
          <pc:docMk/>
          <pc:sldMk cId="1280765168" sldId="282"/>
        </pc:sldMkLst>
      </pc:sldChg>
      <pc:sldChg chg="modSp mod">
        <pc:chgData name="Pauline McColgan" userId="bfd33cd7-31d9-4cc3-9419-b66c175982e8" providerId="ADAL" clId="{69503FFA-CB97-49CE-889E-3D9DC9B66B64}" dt="2023-04-25T11:06:25.366" v="4" actId="313"/>
        <pc:sldMkLst>
          <pc:docMk/>
          <pc:sldMk cId="3417898518" sldId="289"/>
        </pc:sldMkLst>
        <pc:spChg chg="mod">
          <ac:chgData name="Pauline McColgan" userId="bfd33cd7-31d9-4cc3-9419-b66c175982e8" providerId="ADAL" clId="{69503FFA-CB97-49CE-889E-3D9DC9B66B64}" dt="2023-04-25T11:06:25.366" v="4" actId="313"/>
          <ac:spMkLst>
            <pc:docMk/>
            <pc:sldMk cId="3417898518" sldId="289"/>
            <ac:spMk id="3" creationId="{73179912-C4D8-489D-93D1-C394B78BD4F7}"/>
          </ac:spMkLst>
        </pc:spChg>
      </pc:sldChg>
      <pc:sldChg chg="del">
        <pc:chgData name="Pauline McColgan" userId="bfd33cd7-31d9-4cc3-9419-b66c175982e8" providerId="ADAL" clId="{69503FFA-CB97-49CE-889E-3D9DC9B66B64}" dt="2023-04-25T11:05:45.829" v="0" actId="47"/>
        <pc:sldMkLst>
          <pc:docMk/>
          <pc:sldMk cId="174509657" sldId="303"/>
        </pc:sldMkLst>
      </pc:sldChg>
      <pc:sldChg chg="modSp mod">
        <pc:chgData name="Pauline McColgan" userId="bfd33cd7-31d9-4cc3-9419-b66c175982e8" providerId="ADAL" clId="{69503FFA-CB97-49CE-889E-3D9DC9B66B64}" dt="2023-04-25T11:07:01.315" v="6" actId="20577"/>
        <pc:sldMkLst>
          <pc:docMk/>
          <pc:sldMk cId="2937225033" sldId="304"/>
        </pc:sldMkLst>
        <pc:spChg chg="mod">
          <ac:chgData name="Pauline McColgan" userId="bfd33cd7-31d9-4cc3-9419-b66c175982e8" providerId="ADAL" clId="{69503FFA-CB97-49CE-889E-3D9DC9B66B64}" dt="2023-04-25T11:07:01.315" v="6" actId="20577"/>
          <ac:spMkLst>
            <pc:docMk/>
            <pc:sldMk cId="2937225033" sldId="304"/>
            <ac:spMk id="3" creationId="{73179912-C4D8-489D-93D1-C394B78BD4F7}"/>
          </ac:spMkLst>
        </pc:spChg>
      </pc:sldChg>
      <pc:sldChg chg="del">
        <pc:chgData name="Pauline McColgan" userId="bfd33cd7-31d9-4cc3-9419-b66c175982e8" providerId="ADAL" clId="{69503FFA-CB97-49CE-889E-3D9DC9B66B64}" dt="2023-04-25T11:05:45.829" v="0" actId="47"/>
        <pc:sldMkLst>
          <pc:docMk/>
          <pc:sldMk cId="2983806485" sldId="305"/>
        </pc:sldMkLst>
      </pc:sldChg>
      <pc:sldChg chg="del">
        <pc:chgData name="Pauline McColgan" userId="bfd33cd7-31d9-4cc3-9419-b66c175982e8" providerId="ADAL" clId="{69503FFA-CB97-49CE-889E-3D9DC9B66B64}" dt="2023-04-25T11:05:45.829" v="0" actId="47"/>
        <pc:sldMkLst>
          <pc:docMk/>
          <pc:sldMk cId="773647945" sldId="313"/>
        </pc:sldMkLst>
      </pc:sldChg>
      <pc:sldChg chg="del">
        <pc:chgData name="Pauline McColgan" userId="bfd33cd7-31d9-4cc3-9419-b66c175982e8" providerId="ADAL" clId="{69503FFA-CB97-49CE-889E-3D9DC9B66B64}" dt="2023-04-25T11:06:07.597" v="2" actId="47"/>
        <pc:sldMkLst>
          <pc:docMk/>
          <pc:sldMk cId="2568538932" sldId="321"/>
        </pc:sldMkLst>
      </pc:sldChg>
      <pc:sldChg chg="modSp mod">
        <pc:chgData name="Pauline McColgan" userId="bfd33cd7-31d9-4cc3-9419-b66c175982e8" providerId="ADAL" clId="{69503FFA-CB97-49CE-889E-3D9DC9B66B64}" dt="2023-04-25T11:08:03.628" v="16" actId="20577"/>
        <pc:sldMkLst>
          <pc:docMk/>
          <pc:sldMk cId="2181938605" sldId="324"/>
        </pc:sldMkLst>
        <pc:spChg chg="mod">
          <ac:chgData name="Pauline McColgan" userId="bfd33cd7-31d9-4cc3-9419-b66c175982e8" providerId="ADAL" clId="{69503FFA-CB97-49CE-889E-3D9DC9B66B64}" dt="2023-04-25T11:08:03.628" v="16" actId="20577"/>
          <ac:spMkLst>
            <pc:docMk/>
            <pc:sldMk cId="2181938605" sldId="324"/>
            <ac:spMk id="3" creationId="{73179912-C4D8-489D-93D1-C394B78BD4F7}"/>
          </ac:spMkLst>
        </pc:spChg>
      </pc:sldChg>
      <pc:sldChg chg="del">
        <pc:chgData name="Pauline McColgan" userId="bfd33cd7-31d9-4cc3-9419-b66c175982e8" providerId="ADAL" clId="{69503FFA-CB97-49CE-889E-3D9DC9B66B64}" dt="2023-04-25T11:05:45.829" v="0" actId="47"/>
        <pc:sldMkLst>
          <pc:docMk/>
          <pc:sldMk cId="3376877560" sldId="325"/>
        </pc:sldMkLst>
      </pc:sldChg>
      <pc:sldChg chg="del">
        <pc:chgData name="Pauline McColgan" userId="bfd33cd7-31d9-4cc3-9419-b66c175982e8" providerId="ADAL" clId="{69503FFA-CB97-49CE-889E-3D9DC9B66B64}" dt="2023-04-25T11:05:45.829" v="0" actId="47"/>
        <pc:sldMkLst>
          <pc:docMk/>
          <pc:sldMk cId="310342512" sldId="333"/>
        </pc:sldMkLst>
      </pc:sldChg>
      <pc:sldChg chg="del">
        <pc:chgData name="Pauline McColgan" userId="bfd33cd7-31d9-4cc3-9419-b66c175982e8" providerId="ADAL" clId="{69503FFA-CB97-49CE-889E-3D9DC9B66B64}" dt="2023-04-25T11:05:51.534" v="1" actId="2696"/>
        <pc:sldMkLst>
          <pc:docMk/>
          <pc:sldMk cId="880414772" sldId="334"/>
        </pc:sldMkLst>
      </pc:sldChg>
      <pc:sldChg chg="modSp mod">
        <pc:chgData name="Pauline McColgan" userId="bfd33cd7-31d9-4cc3-9419-b66c175982e8" providerId="ADAL" clId="{69503FFA-CB97-49CE-889E-3D9DC9B66B64}" dt="2023-04-25T11:07:44.018" v="15" actId="313"/>
        <pc:sldMkLst>
          <pc:docMk/>
          <pc:sldMk cId="1802539979" sldId="335"/>
        </pc:sldMkLst>
        <pc:graphicFrameChg chg="modGraphic">
          <ac:chgData name="Pauline McColgan" userId="bfd33cd7-31d9-4cc3-9419-b66c175982e8" providerId="ADAL" clId="{69503FFA-CB97-49CE-889E-3D9DC9B66B64}" dt="2023-04-25T11:07:44.018" v="15" actId="313"/>
          <ac:graphicFrameMkLst>
            <pc:docMk/>
            <pc:sldMk cId="1802539979" sldId="335"/>
            <ac:graphicFrameMk id="4" creationId="{C979D297-D2D1-C1EF-F8D3-11878590DF6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1984B-0E8B-4CD7-8981-16007B63A82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5AB0AC-18E0-4205-AE5B-2D03137DB984}">
      <dgm:prSet phldrT="[Text]"/>
      <dgm:spPr/>
      <dgm:t>
        <a:bodyPr/>
        <a:lstStyle/>
        <a:p>
          <a:r>
            <a:rPr lang="en-GB" dirty="0"/>
            <a:t>Early</a:t>
          </a:r>
        </a:p>
      </dgm:t>
    </dgm:pt>
    <dgm:pt modelId="{F66DAC38-1054-4F1E-8CDF-AC5549C291A0}" type="parTrans" cxnId="{7257A482-F58D-4DEE-A1B1-3758BC95C1E6}">
      <dgm:prSet/>
      <dgm:spPr/>
      <dgm:t>
        <a:bodyPr/>
        <a:lstStyle/>
        <a:p>
          <a:endParaRPr lang="en-GB"/>
        </a:p>
      </dgm:t>
    </dgm:pt>
    <dgm:pt modelId="{BA670611-0F7E-45B4-B867-0559608A1B13}" type="sibTrans" cxnId="{7257A482-F58D-4DEE-A1B1-3758BC95C1E6}">
      <dgm:prSet/>
      <dgm:spPr/>
      <dgm:t>
        <a:bodyPr/>
        <a:lstStyle/>
        <a:p>
          <a:endParaRPr lang="en-GB"/>
        </a:p>
      </dgm:t>
    </dgm:pt>
    <dgm:pt modelId="{60A1D5E2-FD1A-47D5-A3C5-8C8B3CC96DA7}">
      <dgm:prSet phldrT="[Text]"/>
      <dgm:spPr/>
      <dgm:t>
        <a:bodyPr/>
        <a:lstStyle/>
        <a:p>
          <a:r>
            <a:rPr lang="en-GB" dirty="0"/>
            <a:t>First</a:t>
          </a:r>
        </a:p>
      </dgm:t>
    </dgm:pt>
    <dgm:pt modelId="{0F738782-303E-4484-8541-606FD4B5E048}" type="parTrans" cxnId="{B7884D53-94F1-4C94-AFC3-36E39BE05E84}">
      <dgm:prSet/>
      <dgm:spPr/>
      <dgm:t>
        <a:bodyPr/>
        <a:lstStyle/>
        <a:p>
          <a:endParaRPr lang="en-GB"/>
        </a:p>
      </dgm:t>
    </dgm:pt>
    <dgm:pt modelId="{E5A7A109-AA8B-481A-AF32-8AA6C4E4D3D5}" type="sibTrans" cxnId="{B7884D53-94F1-4C94-AFC3-36E39BE05E84}">
      <dgm:prSet/>
      <dgm:spPr/>
      <dgm:t>
        <a:bodyPr/>
        <a:lstStyle/>
        <a:p>
          <a:endParaRPr lang="en-GB"/>
        </a:p>
      </dgm:t>
    </dgm:pt>
    <dgm:pt modelId="{8F012B34-6F7B-4EBD-8DF0-A94446619830}">
      <dgm:prSet phldrT="[Text]"/>
      <dgm:spPr/>
      <dgm:t>
        <a:bodyPr/>
        <a:lstStyle/>
        <a:p>
          <a:r>
            <a:rPr lang="en-GB" dirty="0"/>
            <a:t>Second</a:t>
          </a:r>
        </a:p>
      </dgm:t>
    </dgm:pt>
    <dgm:pt modelId="{926E1D8F-BB2E-4995-86FB-C8BEFF4D87A3}" type="parTrans" cxnId="{453FD8D6-BAB3-4FED-A404-8E7BBE3E321B}">
      <dgm:prSet/>
      <dgm:spPr/>
      <dgm:t>
        <a:bodyPr/>
        <a:lstStyle/>
        <a:p>
          <a:endParaRPr lang="en-GB"/>
        </a:p>
      </dgm:t>
    </dgm:pt>
    <dgm:pt modelId="{8A8469C5-0C21-4C07-84F3-67DF75CBC917}" type="sibTrans" cxnId="{453FD8D6-BAB3-4FED-A404-8E7BBE3E321B}">
      <dgm:prSet/>
      <dgm:spPr/>
      <dgm:t>
        <a:bodyPr/>
        <a:lstStyle/>
        <a:p>
          <a:endParaRPr lang="en-GB"/>
        </a:p>
      </dgm:t>
    </dgm:pt>
    <dgm:pt modelId="{DD13B0F7-DC3F-4F7F-9950-69BFFDF730F5}">
      <dgm:prSet/>
      <dgm:spPr/>
      <dgm:t>
        <a:bodyPr/>
        <a:lstStyle/>
        <a:p>
          <a:r>
            <a:rPr lang="en-GB" dirty="0"/>
            <a:t>Third</a:t>
          </a:r>
        </a:p>
      </dgm:t>
    </dgm:pt>
    <dgm:pt modelId="{AFCE6093-2F3D-4193-9933-3F44CCB2E3B9}" type="parTrans" cxnId="{1C411DC4-E311-48B1-AB8F-944DAE65EF43}">
      <dgm:prSet/>
      <dgm:spPr/>
      <dgm:t>
        <a:bodyPr/>
        <a:lstStyle/>
        <a:p>
          <a:endParaRPr lang="en-GB"/>
        </a:p>
      </dgm:t>
    </dgm:pt>
    <dgm:pt modelId="{4CAB65F3-73CA-4D11-84A7-01F7FCB09764}" type="sibTrans" cxnId="{1C411DC4-E311-48B1-AB8F-944DAE65EF43}">
      <dgm:prSet/>
      <dgm:spPr/>
      <dgm:t>
        <a:bodyPr/>
        <a:lstStyle/>
        <a:p>
          <a:endParaRPr lang="en-GB"/>
        </a:p>
      </dgm:t>
    </dgm:pt>
    <dgm:pt modelId="{CC762A8B-4257-449C-B223-3B13ED8C3B18}" type="pres">
      <dgm:prSet presAssocID="{1261984B-0E8B-4CD7-8981-16007B63A82E}" presName="rootnode" presStyleCnt="0">
        <dgm:presLayoutVars>
          <dgm:chMax/>
          <dgm:chPref/>
          <dgm:dir/>
          <dgm:animLvl val="lvl"/>
        </dgm:presLayoutVars>
      </dgm:prSet>
      <dgm:spPr/>
    </dgm:pt>
    <dgm:pt modelId="{6B8F20AA-A695-41DA-B58F-620AAD68D7E2}" type="pres">
      <dgm:prSet presAssocID="{335AB0AC-18E0-4205-AE5B-2D03137DB984}" presName="composite" presStyleCnt="0"/>
      <dgm:spPr/>
    </dgm:pt>
    <dgm:pt modelId="{8C72B08C-B5DC-402E-A5D3-B756510DF3EB}" type="pres">
      <dgm:prSet presAssocID="{335AB0AC-18E0-4205-AE5B-2D03137DB984}" presName="LShape" presStyleLbl="alignNode1" presStyleIdx="0" presStyleCnt="7"/>
      <dgm:spPr/>
    </dgm:pt>
    <dgm:pt modelId="{24214C53-367B-467A-A59F-749211B2BEC4}" type="pres">
      <dgm:prSet presAssocID="{335AB0AC-18E0-4205-AE5B-2D03137DB98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D9A10D1-BD1F-4A31-990A-29654288B8BD}" type="pres">
      <dgm:prSet presAssocID="{335AB0AC-18E0-4205-AE5B-2D03137DB984}" presName="Triangle" presStyleLbl="alignNode1" presStyleIdx="1" presStyleCnt="7"/>
      <dgm:spPr/>
    </dgm:pt>
    <dgm:pt modelId="{D5EAFEC4-08D1-41E8-9D65-69713036FA09}" type="pres">
      <dgm:prSet presAssocID="{BA670611-0F7E-45B4-B867-0559608A1B13}" presName="sibTrans" presStyleCnt="0"/>
      <dgm:spPr/>
    </dgm:pt>
    <dgm:pt modelId="{67DBEE44-45F9-483A-A368-6E967D421D7C}" type="pres">
      <dgm:prSet presAssocID="{BA670611-0F7E-45B4-B867-0559608A1B13}" presName="space" presStyleCnt="0"/>
      <dgm:spPr/>
    </dgm:pt>
    <dgm:pt modelId="{C00452CE-0472-4D64-AC76-105FF40093A8}" type="pres">
      <dgm:prSet presAssocID="{60A1D5E2-FD1A-47D5-A3C5-8C8B3CC96DA7}" presName="composite" presStyleCnt="0"/>
      <dgm:spPr/>
    </dgm:pt>
    <dgm:pt modelId="{2ABB5235-1A93-4854-BD27-B5BA83FC6726}" type="pres">
      <dgm:prSet presAssocID="{60A1D5E2-FD1A-47D5-A3C5-8C8B3CC96DA7}" presName="LShape" presStyleLbl="alignNode1" presStyleIdx="2" presStyleCnt="7"/>
      <dgm:spPr/>
    </dgm:pt>
    <dgm:pt modelId="{41CE11D8-4BBA-4FCD-BE59-9A8D7C118CF2}" type="pres">
      <dgm:prSet presAssocID="{60A1D5E2-FD1A-47D5-A3C5-8C8B3CC96DA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70218AE-0B03-4655-97D1-F4AB8B571650}" type="pres">
      <dgm:prSet presAssocID="{60A1D5E2-FD1A-47D5-A3C5-8C8B3CC96DA7}" presName="Triangle" presStyleLbl="alignNode1" presStyleIdx="3" presStyleCnt="7"/>
      <dgm:spPr/>
    </dgm:pt>
    <dgm:pt modelId="{B5D7C218-CED4-4665-9BCF-B1907E5A5D5C}" type="pres">
      <dgm:prSet presAssocID="{E5A7A109-AA8B-481A-AF32-8AA6C4E4D3D5}" presName="sibTrans" presStyleCnt="0"/>
      <dgm:spPr/>
    </dgm:pt>
    <dgm:pt modelId="{FC39A1C6-0A7A-49E6-B4A4-E7F8EEFA7DD7}" type="pres">
      <dgm:prSet presAssocID="{E5A7A109-AA8B-481A-AF32-8AA6C4E4D3D5}" presName="space" presStyleCnt="0"/>
      <dgm:spPr/>
    </dgm:pt>
    <dgm:pt modelId="{D14427AF-19CF-4943-9693-B77FCB9A061E}" type="pres">
      <dgm:prSet presAssocID="{8F012B34-6F7B-4EBD-8DF0-A94446619830}" presName="composite" presStyleCnt="0"/>
      <dgm:spPr/>
    </dgm:pt>
    <dgm:pt modelId="{AE263426-C68C-4D37-A8A9-B2B1EED4AF18}" type="pres">
      <dgm:prSet presAssocID="{8F012B34-6F7B-4EBD-8DF0-A94446619830}" presName="LShape" presStyleLbl="alignNode1" presStyleIdx="4" presStyleCnt="7"/>
      <dgm:spPr/>
    </dgm:pt>
    <dgm:pt modelId="{224F0C3D-AC3D-4A86-B56B-79623AAE9837}" type="pres">
      <dgm:prSet presAssocID="{8F012B34-6F7B-4EBD-8DF0-A9444661983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64DE0F2-6EC9-4BEB-9B02-3B380AEC0253}" type="pres">
      <dgm:prSet presAssocID="{8F012B34-6F7B-4EBD-8DF0-A94446619830}" presName="Triangle" presStyleLbl="alignNode1" presStyleIdx="5" presStyleCnt="7"/>
      <dgm:spPr/>
    </dgm:pt>
    <dgm:pt modelId="{20CFDDCE-42C6-4A41-8629-767A51701A02}" type="pres">
      <dgm:prSet presAssocID="{8A8469C5-0C21-4C07-84F3-67DF75CBC917}" presName="sibTrans" presStyleCnt="0"/>
      <dgm:spPr/>
    </dgm:pt>
    <dgm:pt modelId="{40F0E410-17E3-4100-8DEB-4156C584DAB3}" type="pres">
      <dgm:prSet presAssocID="{8A8469C5-0C21-4C07-84F3-67DF75CBC917}" presName="space" presStyleCnt="0"/>
      <dgm:spPr/>
    </dgm:pt>
    <dgm:pt modelId="{2A153CCE-4715-4ED4-AF78-841DA55BC598}" type="pres">
      <dgm:prSet presAssocID="{DD13B0F7-DC3F-4F7F-9950-69BFFDF730F5}" presName="composite" presStyleCnt="0"/>
      <dgm:spPr/>
    </dgm:pt>
    <dgm:pt modelId="{D0B6DF49-690E-4D3B-9130-613A42D12486}" type="pres">
      <dgm:prSet presAssocID="{DD13B0F7-DC3F-4F7F-9950-69BFFDF730F5}" presName="LShape" presStyleLbl="alignNode1" presStyleIdx="6" presStyleCnt="7"/>
      <dgm:spPr/>
    </dgm:pt>
    <dgm:pt modelId="{4C33BC1A-7187-4667-9B1D-36CA3E0910CD}" type="pres">
      <dgm:prSet presAssocID="{DD13B0F7-DC3F-4F7F-9950-69BFFDF730F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AF3DF1C-B6C9-4729-8093-8D123B660FED}" type="presOf" srcId="{60A1D5E2-FD1A-47D5-A3C5-8C8B3CC96DA7}" destId="{41CE11D8-4BBA-4FCD-BE59-9A8D7C118CF2}" srcOrd="0" destOrd="0" presId="urn:microsoft.com/office/officeart/2009/3/layout/StepUpProcess"/>
    <dgm:cxn modelId="{53FF3E26-4ECB-4447-800B-0B6C099BC7DC}" type="presOf" srcId="{1261984B-0E8B-4CD7-8981-16007B63A82E}" destId="{CC762A8B-4257-449C-B223-3B13ED8C3B18}" srcOrd="0" destOrd="0" presId="urn:microsoft.com/office/officeart/2009/3/layout/StepUpProcess"/>
    <dgm:cxn modelId="{666D4B27-0D3B-4CE5-B4E2-8616598C299A}" type="presOf" srcId="{8F012B34-6F7B-4EBD-8DF0-A94446619830}" destId="{224F0C3D-AC3D-4A86-B56B-79623AAE9837}" srcOrd="0" destOrd="0" presId="urn:microsoft.com/office/officeart/2009/3/layout/StepUpProcess"/>
    <dgm:cxn modelId="{B7884D53-94F1-4C94-AFC3-36E39BE05E84}" srcId="{1261984B-0E8B-4CD7-8981-16007B63A82E}" destId="{60A1D5E2-FD1A-47D5-A3C5-8C8B3CC96DA7}" srcOrd="1" destOrd="0" parTransId="{0F738782-303E-4484-8541-606FD4B5E048}" sibTransId="{E5A7A109-AA8B-481A-AF32-8AA6C4E4D3D5}"/>
    <dgm:cxn modelId="{DF64BA7E-B471-487C-A4D5-2EB0EECFF1C7}" type="presOf" srcId="{DD13B0F7-DC3F-4F7F-9950-69BFFDF730F5}" destId="{4C33BC1A-7187-4667-9B1D-36CA3E0910CD}" srcOrd="0" destOrd="0" presId="urn:microsoft.com/office/officeart/2009/3/layout/StepUpProcess"/>
    <dgm:cxn modelId="{7257A482-F58D-4DEE-A1B1-3758BC95C1E6}" srcId="{1261984B-0E8B-4CD7-8981-16007B63A82E}" destId="{335AB0AC-18E0-4205-AE5B-2D03137DB984}" srcOrd="0" destOrd="0" parTransId="{F66DAC38-1054-4F1E-8CDF-AC5549C291A0}" sibTransId="{BA670611-0F7E-45B4-B867-0559608A1B13}"/>
    <dgm:cxn modelId="{1C411DC4-E311-48B1-AB8F-944DAE65EF43}" srcId="{1261984B-0E8B-4CD7-8981-16007B63A82E}" destId="{DD13B0F7-DC3F-4F7F-9950-69BFFDF730F5}" srcOrd="3" destOrd="0" parTransId="{AFCE6093-2F3D-4193-9933-3F44CCB2E3B9}" sibTransId="{4CAB65F3-73CA-4D11-84A7-01F7FCB09764}"/>
    <dgm:cxn modelId="{453FD8D6-BAB3-4FED-A404-8E7BBE3E321B}" srcId="{1261984B-0E8B-4CD7-8981-16007B63A82E}" destId="{8F012B34-6F7B-4EBD-8DF0-A94446619830}" srcOrd="2" destOrd="0" parTransId="{926E1D8F-BB2E-4995-86FB-C8BEFF4D87A3}" sibTransId="{8A8469C5-0C21-4C07-84F3-67DF75CBC917}"/>
    <dgm:cxn modelId="{7B3ABFEC-9E22-42B0-9543-48D4000D7870}" type="presOf" srcId="{335AB0AC-18E0-4205-AE5B-2D03137DB984}" destId="{24214C53-367B-467A-A59F-749211B2BEC4}" srcOrd="0" destOrd="0" presId="urn:microsoft.com/office/officeart/2009/3/layout/StepUpProcess"/>
    <dgm:cxn modelId="{2E96550D-DCCA-426D-9A7E-763C15512E55}" type="presParOf" srcId="{CC762A8B-4257-449C-B223-3B13ED8C3B18}" destId="{6B8F20AA-A695-41DA-B58F-620AAD68D7E2}" srcOrd="0" destOrd="0" presId="urn:microsoft.com/office/officeart/2009/3/layout/StepUpProcess"/>
    <dgm:cxn modelId="{D069DCA8-A678-415D-BAC6-7C92EF7D0123}" type="presParOf" srcId="{6B8F20AA-A695-41DA-B58F-620AAD68D7E2}" destId="{8C72B08C-B5DC-402E-A5D3-B756510DF3EB}" srcOrd="0" destOrd="0" presId="urn:microsoft.com/office/officeart/2009/3/layout/StepUpProcess"/>
    <dgm:cxn modelId="{D333EECA-1280-4704-AF8A-3263DB9DDCDC}" type="presParOf" srcId="{6B8F20AA-A695-41DA-B58F-620AAD68D7E2}" destId="{24214C53-367B-467A-A59F-749211B2BEC4}" srcOrd="1" destOrd="0" presId="urn:microsoft.com/office/officeart/2009/3/layout/StepUpProcess"/>
    <dgm:cxn modelId="{94A97E2F-5380-4C70-AF78-DE28503B965D}" type="presParOf" srcId="{6B8F20AA-A695-41DA-B58F-620AAD68D7E2}" destId="{9D9A10D1-BD1F-4A31-990A-29654288B8BD}" srcOrd="2" destOrd="0" presId="urn:microsoft.com/office/officeart/2009/3/layout/StepUpProcess"/>
    <dgm:cxn modelId="{26E59340-87A5-4A6B-846F-1319AF44AB51}" type="presParOf" srcId="{CC762A8B-4257-449C-B223-3B13ED8C3B18}" destId="{D5EAFEC4-08D1-41E8-9D65-69713036FA09}" srcOrd="1" destOrd="0" presId="urn:microsoft.com/office/officeart/2009/3/layout/StepUpProcess"/>
    <dgm:cxn modelId="{A67F5C22-B525-4B6E-8770-9DF227FA1459}" type="presParOf" srcId="{D5EAFEC4-08D1-41E8-9D65-69713036FA09}" destId="{67DBEE44-45F9-483A-A368-6E967D421D7C}" srcOrd="0" destOrd="0" presId="urn:microsoft.com/office/officeart/2009/3/layout/StepUpProcess"/>
    <dgm:cxn modelId="{447139F1-0CFE-400D-BED1-F4902C32DB58}" type="presParOf" srcId="{CC762A8B-4257-449C-B223-3B13ED8C3B18}" destId="{C00452CE-0472-4D64-AC76-105FF40093A8}" srcOrd="2" destOrd="0" presId="urn:microsoft.com/office/officeart/2009/3/layout/StepUpProcess"/>
    <dgm:cxn modelId="{23200588-41C1-4791-935F-5353F905905B}" type="presParOf" srcId="{C00452CE-0472-4D64-AC76-105FF40093A8}" destId="{2ABB5235-1A93-4854-BD27-B5BA83FC6726}" srcOrd="0" destOrd="0" presId="urn:microsoft.com/office/officeart/2009/3/layout/StepUpProcess"/>
    <dgm:cxn modelId="{7DCEDD4B-88E6-432A-AE98-F8D3CD685BD8}" type="presParOf" srcId="{C00452CE-0472-4D64-AC76-105FF40093A8}" destId="{41CE11D8-4BBA-4FCD-BE59-9A8D7C118CF2}" srcOrd="1" destOrd="0" presId="urn:microsoft.com/office/officeart/2009/3/layout/StepUpProcess"/>
    <dgm:cxn modelId="{78066290-3D33-4E57-8C1D-A9CE7EA91AB7}" type="presParOf" srcId="{C00452CE-0472-4D64-AC76-105FF40093A8}" destId="{A70218AE-0B03-4655-97D1-F4AB8B571650}" srcOrd="2" destOrd="0" presId="urn:microsoft.com/office/officeart/2009/3/layout/StepUpProcess"/>
    <dgm:cxn modelId="{28862DE7-31A8-41D0-91E0-CD3DBA184705}" type="presParOf" srcId="{CC762A8B-4257-449C-B223-3B13ED8C3B18}" destId="{B5D7C218-CED4-4665-9BCF-B1907E5A5D5C}" srcOrd="3" destOrd="0" presId="urn:microsoft.com/office/officeart/2009/3/layout/StepUpProcess"/>
    <dgm:cxn modelId="{C269DCB0-1DCC-4C8E-BDBD-FB8FEB3F248A}" type="presParOf" srcId="{B5D7C218-CED4-4665-9BCF-B1907E5A5D5C}" destId="{FC39A1C6-0A7A-49E6-B4A4-E7F8EEFA7DD7}" srcOrd="0" destOrd="0" presId="urn:microsoft.com/office/officeart/2009/3/layout/StepUpProcess"/>
    <dgm:cxn modelId="{080A1E45-75E8-4E91-9B45-6C949F682E6F}" type="presParOf" srcId="{CC762A8B-4257-449C-B223-3B13ED8C3B18}" destId="{D14427AF-19CF-4943-9693-B77FCB9A061E}" srcOrd="4" destOrd="0" presId="urn:microsoft.com/office/officeart/2009/3/layout/StepUpProcess"/>
    <dgm:cxn modelId="{45549430-2616-4FF1-B610-7C71DD47CC1F}" type="presParOf" srcId="{D14427AF-19CF-4943-9693-B77FCB9A061E}" destId="{AE263426-C68C-4D37-A8A9-B2B1EED4AF18}" srcOrd="0" destOrd="0" presId="urn:microsoft.com/office/officeart/2009/3/layout/StepUpProcess"/>
    <dgm:cxn modelId="{DB19C4F1-334F-425B-9472-A5336746A1C3}" type="presParOf" srcId="{D14427AF-19CF-4943-9693-B77FCB9A061E}" destId="{224F0C3D-AC3D-4A86-B56B-79623AAE9837}" srcOrd="1" destOrd="0" presId="urn:microsoft.com/office/officeart/2009/3/layout/StepUpProcess"/>
    <dgm:cxn modelId="{DFC59D6E-CED6-4BEE-9D08-42E63F33E3AC}" type="presParOf" srcId="{D14427AF-19CF-4943-9693-B77FCB9A061E}" destId="{764DE0F2-6EC9-4BEB-9B02-3B380AEC0253}" srcOrd="2" destOrd="0" presId="urn:microsoft.com/office/officeart/2009/3/layout/StepUpProcess"/>
    <dgm:cxn modelId="{061D21CA-D32D-4298-ACBA-9DA3BD53E4F8}" type="presParOf" srcId="{CC762A8B-4257-449C-B223-3B13ED8C3B18}" destId="{20CFDDCE-42C6-4A41-8629-767A51701A02}" srcOrd="5" destOrd="0" presId="urn:microsoft.com/office/officeart/2009/3/layout/StepUpProcess"/>
    <dgm:cxn modelId="{A4B77C7A-7AD2-4255-95BC-8E29925B451D}" type="presParOf" srcId="{20CFDDCE-42C6-4A41-8629-767A51701A02}" destId="{40F0E410-17E3-4100-8DEB-4156C584DAB3}" srcOrd="0" destOrd="0" presId="urn:microsoft.com/office/officeart/2009/3/layout/StepUpProcess"/>
    <dgm:cxn modelId="{EA5D1E7F-6D89-4BE6-8244-3DD0635ACDFB}" type="presParOf" srcId="{CC762A8B-4257-449C-B223-3B13ED8C3B18}" destId="{2A153CCE-4715-4ED4-AF78-841DA55BC598}" srcOrd="6" destOrd="0" presId="urn:microsoft.com/office/officeart/2009/3/layout/StepUpProcess"/>
    <dgm:cxn modelId="{D87B92AC-19BC-4959-99A2-E1F4C955B23C}" type="presParOf" srcId="{2A153CCE-4715-4ED4-AF78-841DA55BC598}" destId="{D0B6DF49-690E-4D3B-9130-613A42D12486}" srcOrd="0" destOrd="0" presId="urn:microsoft.com/office/officeart/2009/3/layout/StepUpProcess"/>
    <dgm:cxn modelId="{D0F5CEE0-EE85-4EC4-BF35-BC2336A916D0}" type="presParOf" srcId="{2A153CCE-4715-4ED4-AF78-841DA55BC598}" destId="{4C33BC1A-7187-4667-9B1D-36CA3E0910C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DFA30-E62E-4A93-AB67-C7154D8E94B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912AAA-9E00-412D-AB37-6434F5962DC4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Primary PE</a:t>
          </a:r>
        </a:p>
      </dgm:t>
    </dgm:pt>
    <dgm:pt modelId="{DF00FFCD-8294-40C2-AE15-4825E03BD3DA}" type="parTrans" cxnId="{BD96BDF1-C282-4C72-A073-77B7DC4325F0}">
      <dgm:prSet/>
      <dgm:spPr/>
      <dgm:t>
        <a:bodyPr/>
        <a:lstStyle/>
        <a:p>
          <a:endParaRPr lang="en-GB"/>
        </a:p>
      </dgm:t>
    </dgm:pt>
    <dgm:pt modelId="{22957BE0-2B1D-47AA-B58D-639B3D1A8976}" type="sibTrans" cxnId="{BD96BDF1-C282-4C72-A073-77B7DC4325F0}">
      <dgm:prSet/>
      <dgm:spPr/>
      <dgm:t>
        <a:bodyPr/>
        <a:lstStyle/>
        <a:p>
          <a:endParaRPr lang="en-GB"/>
        </a:p>
      </dgm:t>
    </dgm:pt>
    <dgm:pt modelId="{54C321D0-0D4A-4610-9068-87D1A0D95F94}">
      <dgm:prSet phldrT="[Text]"/>
      <dgm:spPr/>
      <dgm:t>
        <a:bodyPr/>
        <a:lstStyle/>
        <a:p>
          <a:r>
            <a:rPr lang="en-GB" dirty="0"/>
            <a:t>Fundamental Movement Skills</a:t>
          </a:r>
        </a:p>
      </dgm:t>
    </dgm:pt>
    <dgm:pt modelId="{D6D2BEC1-AAED-49F6-BF2A-60844CA192C0}" type="parTrans" cxnId="{E49A471E-AB6A-4AB8-98CA-1A07E68E7C4C}">
      <dgm:prSet/>
      <dgm:spPr/>
      <dgm:t>
        <a:bodyPr/>
        <a:lstStyle/>
        <a:p>
          <a:endParaRPr lang="en-GB"/>
        </a:p>
      </dgm:t>
    </dgm:pt>
    <dgm:pt modelId="{BD4E46DA-3D53-41B7-BE21-BF88656E7C65}" type="sibTrans" cxnId="{E49A471E-AB6A-4AB8-98CA-1A07E68E7C4C}">
      <dgm:prSet/>
      <dgm:spPr/>
      <dgm:t>
        <a:bodyPr/>
        <a:lstStyle/>
        <a:p>
          <a:endParaRPr lang="en-GB"/>
        </a:p>
      </dgm:t>
    </dgm:pt>
    <dgm:pt modelId="{D21C7AE1-6F2C-4585-809C-130F9DB38A2A}">
      <dgm:prSet phldrT="[Text]"/>
      <dgm:spPr/>
      <dgm:t>
        <a:bodyPr/>
        <a:lstStyle/>
        <a:p>
          <a:r>
            <a:rPr lang="en-GB"/>
            <a:t>Cooperation</a:t>
          </a:r>
        </a:p>
      </dgm:t>
    </dgm:pt>
    <dgm:pt modelId="{FD5178CC-E4F0-4B03-B499-B00F16A8B33C}" type="parTrans" cxnId="{83ED695A-FA37-4D30-8AA6-164DC9E67E4D}">
      <dgm:prSet/>
      <dgm:spPr/>
      <dgm:t>
        <a:bodyPr/>
        <a:lstStyle/>
        <a:p>
          <a:endParaRPr lang="en-GB"/>
        </a:p>
      </dgm:t>
    </dgm:pt>
    <dgm:pt modelId="{47696870-67FB-43B3-BA6A-316F17D5F852}" type="sibTrans" cxnId="{83ED695A-FA37-4D30-8AA6-164DC9E67E4D}">
      <dgm:prSet/>
      <dgm:spPr/>
      <dgm:t>
        <a:bodyPr/>
        <a:lstStyle/>
        <a:p>
          <a:endParaRPr lang="en-GB"/>
        </a:p>
      </dgm:t>
    </dgm:pt>
    <dgm:pt modelId="{8CBCD104-C10E-44C2-ABBA-C3E170A4CCDB}">
      <dgm:prSet phldrT="[Text]"/>
      <dgm:spPr/>
      <dgm:t>
        <a:bodyPr/>
        <a:lstStyle/>
        <a:p>
          <a:r>
            <a:rPr lang="en-GB" dirty="0"/>
            <a:t>Social Development</a:t>
          </a:r>
        </a:p>
      </dgm:t>
    </dgm:pt>
    <dgm:pt modelId="{0AEEB88C-BAD5-4117-A097-7DAFA86D14D0}" type="parTrans" cxnId="{686946F5-6BA6-49F7-8725-691C1488558B}">
      <dgm:prSet/>
      <dgm:spPr/>
      <dgm:t>
        <a:bodyPr/>
        <a:lstStyle/>
        <a:p>
          <a:endParaRPr lang="en-GB"/>
        </a:p>
      </dgm:t>
    </dgm:pt>
    <dgm:pt modelId="{3BBA681D-D4E1-4B43-BF1C-78FF49A2BC30}" type="sibTrans" cxnId="{686946F5-6BA6-49F7-8725-691C1488558B}">
      <dgm:prSet/>
      <dgm:spPr/>
      <dgm:t>
        <a:bodyPr/>
        <a:lstStyle/>
        <a:p>
          <a:endParaRPr lang="en-GB"/>
        </a:p>
      </dgm:t>
    </dgm:pt>
    <dgm:pt modelId="{91528030-9D2A-4FC0-81DA-3C4D5A318F0D}">
      <dgm:prSet phldrT="[Text]"/>
      <dgm:spPr/>
      <dgm:t>
        <a:bodyPr/>
        <a:lstStyle/>
        <a:p>
          <a:r>
            <a:rPr lang="en-GB"/>
            <a:t>Physical Health</a:t>
          </a:r>
        </a:p>
      </dgm:t>
    </dgm:pt>
    <dgm:pt modelId="{6DFD7CBA-5872-4DD5-BB25-BA9C721FF54D}" type="parTrans" cxnId="{577F6C8B-8CFB-44C7-8D50-819D7E1F1C1A}">
      <dgm:prSet/>
      <dgm:spPr/>
      <dgm:t>
        <a:bodyPr/>
        <a:lstStyle/>
        <a:p>
          <a:endParaRPr lang="en-GB"/>
        </a:p>
      </dgm:t>
    </dgm:pt>
    <dgm:pt modelId="{529E9EBC-F97C-48D1-B07E-EDA37877BFFC}" type="sibTrans" cxnId="{577F6C8B-8CFB-44C7-8D50-819D7E1F1C1A}">
      <dgm:prSet/>
      <dgm:spPr/>
      <dgm:t>
        <a:bodyPr/>
        <a:lstStyle/>
        <a:p>
          <a:endParaRPr lang="en-GB"/>
        </a:p>
      </dgm:t>
    </dgm:pt>
    <dgm:pt modelId="{2BA0776B-4895-4101-A6CB-CD8FA0D957C7}">
      <dgm:prSet phldrT="[Text]"/>
      <dgm:spPr/>
      <dgm:t>
        <a:bodyPr/>
        <a:lstStyle/>
        <a:p>
          <a:r>
            <a:rPr lang="en-GB"/>
            <a:t>Competition</a:t>
          </a:r>
        </a:p>
      </dgm:t>
    </dgm:pt>
    <dgm:pt modelId="{2DE5D5A5-3190-47F0-BD96-366E3EE902EC}" type="parTrans" cxnId="{06D04E1D-7623-47F7-84BC-2E5FCFA0DF3D}">
      <dgm:prSet/>
      <dgm:spPr/>
      <dgm:t>
        <a:bodyPr/>
        <a:lstStyle/>
        <a:p>
          <a:endParaRPr lang="en-GB"/>
        </a:p>
      </dgm:t>
    </dgm:pt>
    <dgm:pt modelId="{B5DF8265-4026-4980-81D8-EC31E4F5AF28}" type="sibTrans" cxnId="{06D04E1D-7623-47F7-84BC-2E5FCFA0DF3D}">
      <dgm:prSet/>
      <dgm:spPr/>
      <dgm:t>
        <a:bodyPr/>
        <a:lstStyle/>
        <a:p>
          <a:endParaRPr lang="en-GB"/>
        </a:p>
      </dgm:t>
    </dgm:pt>
    <dgm:pt modelId="{2A73FEB7-F0C7-4A2B-B659-7D3863FBBC3E}">
      <dgm:prSet phldrT="[Text]"/>
      <dgm:spPr/>
      <dgm:t>
        <a:bodyPr/>
        <a:lstStyle/>
        <a:p>
          <a:r>
            <a:rPr lang="en-GB"/>
            <a:t>Play</a:t>
          </a:r>
        </a:p>
      </dgm:t>
    </dgm:pt>
    <dgm:pt modelId="{28ACAB31-E167-4F8C-B015-D296A2B89491}" type="parTrans" cxnId="{8C09A3B4-2F72-4CD2-9B3E-31F724B79383}">
      <dgm:prSet/>
      <dgm:spPr/>
      <dgm:t>
        <a:bodyPr/>
        <a:lstStyle/>
        <a:p>
          <a:endParaRPr lang="en-GB"/>
        </a:p>
      </dgm:t>
    </dgm:pt>
    <dgm:pt modelId="{55B32DE3-0D07-4BD1-B136-4143A5080A81}" type="sibTrans" cxnId="{8C09A3B4-2F72-4CD2-9B3E-31F724B79383}">
      <dgm:prSet/>
      <dgm:spPr/>
      <dgm:t>
        <a:bodyPr/>
        <a:lstStyle/>
        <a:p>
          <a:endParaRPr lang="en-GB"/>
        </a:p>
      </dgm:t>
    </dgm:pt>
    <dgm:pt modelId="{6100366A-67A8-4C45-ACBB-DB28BAAA3DDF}">
      <dgm:prSet phldrT="[Text]"/>
      <dgm:spPr/>
      <dgm:t>
        <a:bodyPr/>
        <a:lstStyle/>
        <a:p>
          <a:r>
            <a:rPr lang="en-GB"/>
            <a:t>Emotional Development</a:t>
          </a:r>
        </a:p>
      </dgm:t>
    </dgm:pt>
    <dgm:pt modelId="{CE4F8DE7-42B8-4F00-A58A-D2DAD341E20E}" type="parTrans" cxnId="{82AD4F44-8204-4106-B461-E0B4790296AE}">
      <dgm:prSet/>
      <dgm:spPr/>
      <dgm:t>
        <a:bodyPr/>
        <a:lstStyle/>
        <a:p>
          <a:endParaRPr lang="en-GB"/>
        </a:p>
      </dgm:t>
    </dgm:pt>
    <dgm:pt modelId="{50E800E5-9C8F-4573-8C59-F5CADFDF82DF}" type="sibTrans" cxnId="{82AD4F44-8204-4106-B461-E0B4790296AE}">
      <dgm:prSet/>
      <dgm:spPr/>
      <dgm:t>
        <a:bodyPr/>
        <a:lstStyle/>
        <a:p>
          <a:endParaRPr lang="en-GB"/>
        </a:p>
      </dgm:t>
    </dgm:pt>
    <dgm:pt modelId="{BB289786-17D6-4AAA-A659-BF3BD71CD7C3}">
      <dgm:prSet phldrT="[Text]"/>
      <dgm:spPr/>
      <dgm:t>
        <a:bodyPr/>
        <a:lstStyle/>
        <a:p>
          <a:r>
            <a:rPr lang="en-GB" dirty="0"/>
            <a:t>Fun!</a:t>
          </a:r>
        </a:p>
      </dgm:t>
    </dgm:pt>
    <dgm:pt modelId="{499D0189-B91D-4F61-9363-7DA2745EFD6F}" type="parTrans" cxnId="{252DCB5C-4B01-45E1-A314-8E703BBAA331}">
      <dgm:prSet/>
      <dgm:spPr/>
      <dgm:t>
        <a:bodyPr/>
        <a:lstStyle/>
        <a:p>
          <a:endParaRPr lang="en-GB"/>
        </a:p>
      </dgm:t>
    </dgm:pt>
    <dgm:pt modelId="{1714B1D4-49F5-4F09-8E10-5DE36B3297E4}" type="sibTrans" cxnId="{252DCB5C-4B01-45E1-A314-8E703BBAA331}">
      <dgm:prSet/>
      <dgm:spPr/>
      <dgm:t>
        <a:bodyPr/>
        <a:lstStyle/>
        <a:p>
          <a:endParaRPr lang="en-GB"/>
        </a:p>
      </dgm:t>
    </dgm:pt>
    <dgm:pt modelId="{FCF83EEA-9CA6-45B0-800C-2DCFE4013B93}">
      <dgm:prSet phldrT="[Text]"/>
      <dgm:spPr/>
      <dgm:t>
        <a:bodyPr/>
        <a:lstStyle/>
        <a:p>
          <a:r>
            <a:rPr lang="en-GB"/>
            <a:t>Mental Health</a:t>
          </a:r>
        </a:p>
      </dgm:t>
    </dgm:pt>
    <dgm:pt modelId="{07E57819-462A-40AD-A3BA-BE83AC54B22C}" type="parTrans" cxnId="{CCD6C289-A809-4032-9FA8-89352192696B}">
      <dgm:prSet/>
      <dgm:spPr/>
      <dgm:t>
        <a:bodyPr/>
        <a:lstStyle/>
        <a:p>
          <a:endParaRPr lang="en-GB"/>
        </a:p>
      </dgm:t>
    </dgm:pt>
    <dgm:pt modelId="{33925EE6-9D41-493D-8D81-0CE0F7E909D8}" type="sibTrans" cxnId="{CCD6C289-A809-4032-9FA8-89352192696B}">
      <dgm:prSet/>
      <dgm:spPr/>
      <dgm:t>
        <a:bodyPr/>
        <a:lstStyle/>
        <a:p>
          <a:endParaRPr lang="en-GB"/>
        </a:p>
      </dgm:t>
    </dgm:pt>
    <dgm:pt modelId="{216BBEB5-8669-47B5-9090-AF0B0799BC44}" type="pres">
      <dgm:prSet presAssocID="{154DFA30-E62E-4A93-AB67-C7154D8E94BB}" presName="composite" presStyleCnt="0">
        <dgm:presLayoutVars>
          <dgm:chMax val="1"/>
          <dgm:dir/>
          <dgm:resizeHandles val="exact"/>
        </dgm:presLayoutVars>
      </dgm:prSet>
      <dgm:spPr/>
    </dgm:pt>
    <dgm:pt modelId="{D817001C-2C1E-4707-95B7-08732B5861C7}" type="pres">
      <dgm:prSet presAssocID="{154DFA30-E62E-4A93-AB67-C7154D8E94BB}" presName="radial" presStyleCnt="0">
        <dgm:presLayoutVars>
          <dgm:animLvl val="ctr"/>
        </dgm:presLayoutVars>
      </dgm:prSet>
      <dgm:spPr/>
    </dgm:pt>
    <dgm:pt modelId="{D2B8EBC3-2775-4FC0-A67C-2CD61A8FB6CA}" type="pres">
      <dgm:prSet presAssocID="{38912AAA-9E00-412D-AB37-6434F5962DC4}" presName="centerShape" presStyleLbl="vennNode1" presStyleIdx="0" presStyleCnt="10"/>
      <dgm:spPr/>
    </dgm:pt>
    <dgm:pt modelId="{764B552B-8177-4F09-888C-8BC9BBA75FEF}" type="pres">
      <dgm:prSet presAssocID="{54C321D0-0D4A-4610-9068-87D1A0D95F94}" presName="node" presStyleLbl="vennNode1" presStyleIdx="1" presStyleCnt="10">
        <dgm:presLayoutVars>
          <dgm:bulletEnabled val="1"/>
        </dgm:presLayoutVars>
      </dgm:prSet>
      <dgm:spPr/>
    </dgm:pt>
    <dgm:pt modelId="{CE648592-A781-4084-ABC4-30D2242AB3FF}" type="pres">
      <dgm:prSet presAssocID="{D21C7AE1-6F2C-4585-809C-130F9DB38A2A}" presName="node" presStyleLbl="vennNode1" presStyleIdx="2" presStyleCnt="10">
        <dgm:presLayoutVars>
          <dgm:bulletEnabled val="1"/>
        </dgm:presLayoutVars>
      </dgm:prSet>
      <dgm:spPr/>
    </dgm:pt>
    <dgm:pt modelId="{6137C683-D1A7-4073-B7BE-FBF7C1A8E85C}" type="pres">
      <dgm:prSet presAssocID="{8CBCD104-C10E-44C2-ABBA-C3E170A4CCDB}" presName="node" presStyleLbl="vennNode1" presStyleIdx="3" presStyleCnt="10">
        <dgm:presLayoutVars>
          <dgm:bulletEnabled val="1"/>
        </dgm:presLayoutVars>
      </dgm:prSet>
      <dgm:spPr/>
    </dgm:pt>
    <dgm:pt modelId="{BE9D8170-E743-488E-8EA0-620B1EC35A2C}" type="pres">
      <dgm:prSet presAssocID="{91528030-9D2A-4FC0-81DA-3C4D5A318F0D}" presName="node" presStyleLbl="vennNode1" presStyleIdx="4" presStyleCnt="10">
        <dgm:presLayoutVars>
          <dgm:bulletEnabled val="1"/>
        </dgm:presLayoutVars>
      </dgm:prSet>
      <dgm:spPr/>
    </dgm:pt>
    <dgm:pt modelId="{C136DA96-E701-4269-9EF9-00A18FE6267B}" type="pres">
      <dgm:prSet presAssocID="{2A73FEB7-F0C7-4A2B-B659-7D3863FBBC3E}" presName="node" presStyleLbl="vennNode1" presStyleIdx="5" presStyleCnt="10">
        <dgm:presLayoutVars>
          <dgm:bulletEnabled val="1"/>
        </dgm:presLayoutVars>
      </dgm:prSet>
      <dgm:spPr/>
    </dgm:pt>
    <dgm:pt modelId="{0108EF2C-72E6-4928-A4E3-AFC7360D80E9}" type="pres">
      <dgm:prSet presAssocID="{6100366A-67A8-4C45-ACBB-DB28BAAA3DDF}" presName="node" presStyleLbl="vennNode1" presStyleIdx="6" presStyleCnt="10">
        <dgm:presLayoutVars>
          <dgm:bulletEnabled val="1"/>
        </dgm:presLayoutVars>
      </dgm:prSet>
      <dgm:spPr/>
    </dgm:pt>
    <dgm:pt modelId="{94230ED6-CE96-4380-9EDB-3D2EAE8B78D4}" type="pres">
      <dgm:prSet presAssocID="{BB289786-17D6-4AAA-A659-BF3BD71CD7C3}" presName="node" presStyleLbl="vennNode1" presStyleIdx="7" presStyleCnt="10">
        <dgm:presLayoutVars>
          <dgm:bulletEnabled val="1"/>
        </dgm:presLayoutVars>
      </dgm:prSet>
      <dgm:spPr/>
    </dgm:pt>
    <dgm:pt modelId="{F6FCBE88-9D16-4760-BA09-73BCF5AC24E3}" type="pres">
      <dgm:prSet presAssocID="{2BA0776B-4895-4101-A6CB-CD8FA0D957C7}" presName="node" presStyleLbl="vennNode1" presStyleIdx="8" presStyleCnt="10">
        <dgm:presLayoutVars>
          <dgm:bulletEnabled val="1"/>
        </dgm:presLayoutVars>
      </dgm:prSet>
      <dgm:spPr/>
    </dgm:pt>
    <dgm:pt modelId="{D0B188E9-8228-4738-93FF-4B01751A776C}" type="pres">
      <dgm:prSet presAssocID="{FCF83EEA-9CA6-45B0-800C-2DCFE4013B93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D50C7011-164E-4CAA-987A-DBDC5ABD08F0}" type="presOf" srcId="{54C321D0-0D4A-4610-9068-87D1A0D95F94}" destId="{764B552B-8177-4F09-888C-8BC9BBA75FEF}" srcOrd="0" destOrd="0" presId="urn:microsoft.com/office/officeart/2005/8/layout/radial3"/>
    <dgm:cxn modelId="{06D04E1D-7623-47F7-84BC-2E5FCFA0DF3D}" srcId="{38912AAA-9E00-412D-AB37-6434F5962DC4}" destId="{2BA0776B-4895-4101-A6CB-CD8FA0D957C7}" srcOrd="7" destOrd="0" parTransId="{2DE5D5A5-3190-47F0-BD96-366E3EE902EC}" sibTransId="{B5DF8265-4026-4980-81D8-EC31E4F5AF28}"/>
    <dgm:cxn modelId="{E49A471E-AB6A-4AB8-98CA-1A07E68E7C4C}" srcId="{38912AAA-9E00-412D-AB37-6434F5962DC4}" destId="{54C321D0-0D4A-4610-9068-87D1A0D95F94}" srcOrd="0" destOrd="0" parTransId="{D6D2BEC1-AAED-49F6-BF2A-60844CA192C0}" sibTransId="{BD4E46DA-3D53-41B7-BE21-BF88656E7C65}"/>
    <dgm:cxn modelId="{69970428-F172-4244-A9B2-3210B95DAC3A}" type="presOf" srcId="{FCF83EEA-9CA6-45B0-800C-2DCFE4013B93}" destId="{D0B188E9-8228-4738-93FF-4B01751A776C}" srcOrd="0" destOrd="0" presId="urn:microsoft.com/office/officeart/2005/8/layout/radial3"/>
    <dgm:cxn modelId="{42780F30-0E35-43ED-9EE3-BA65617D2AD0}" type="presOf" srcId="{8CBCD104-C10E-44C2-ABBA-C3E170A4CCDB}" destId="{6137C683-D1A7-4073-B7BE-FBF7C1A8E85C}" srcOrd="0" destOrd="0" presId="urn:microsoft.com/office/officeart/2005/8/layout/radial3"/>
    <dgm:cxn modelId="{220ED631-B49C-4B88-9B70-49505E1B4576}" type="presOf" srcId="{6100366A-67A8-4C45-ACBB-DB28BAAA3DDF}" destId="{0108EF2C-72E6-4928-A4E3-AFC7360D80E9}" srcOrd="0" destOrd="0" presId="urn:microsoft.com/office/officeart/2005/8/layout/radial3"/>
    <dgm:cxn modelId="{252DCB5C-4B01-45E1-A314-8E703BBAA331}" srcId="{38912AAA-9E00-412D-AB37-6434F5962DC4}" destId="{BB289786-17D6-4AAA-A659-BF3BD71CD7C3}" srcOrd="6" destOrd="0" parTransId="{499D0189-B91D-4F61-9363-7DA2745EFD6F}" sibTransId="{1714B1D4-49F5-4F09-8E10-5DE36B3297E4}"/>
    <dgm:cxn modelId="{9018745D-AB11-4BBC-AAA3-104C7B7DB4EA}" type="presOf" srcId="{38912AAA-9E00-412D-AB37-6434F5962DC4}" destId="{D2B8EBC3-2775-4FC0-A67C-2CD61A8FB6CA}" srcOrd="0" destOrd="0" presId="urn:microsoft.com/office/officeart/2005/8/layout/radial3"/>
    <dgm:cxn modelId="{82AD4F44-8204-4106-B461-E0B4790296AE}" srcId="{38912AAA-9E00-412D-AB37-6434F5962DC4}" destId="{6100366A-67A8-4C45-ACBB-DB28BAAA3DDF}" srcOrd="5" destOrd="0" parTransId="{CE4F8DE7-42B8-4F00-A58A-D2DAD341E20E}" sibTransId="{50E800E5-9C8F-4573-8C59-F5CADFDF82DF}"/>
    <dgm:cxn modelId="{83ED695A-FA37-4D30-8AA6-164DC9E67E4D}" srcId="{38912AAA-9E00-412D-AB37-6434F5962DC4}" destId="{D21C7AE1-6F2C-4585-809C-130F9DB38A2A}" srcOrd="1" destOrd="0" parTransId="{FD5178CC-E4F0-4B03-B499-B00F16A8B33C}" sibTransId="{47696870-67FB-43B3-BA6A-316F17D5F852}"/>
    <dgm:cxn modelId="{CCD6C289-A809-4032-9FA8-89352192696B}" srcId="{38912AAA-9E00-412D-AB37-6434F5962DC4}" destId="{FCF83EEA-9CA6-45B0-800C-2DCFE4013B93}" srcOrd="8" destOrd="0" parTransId="{07E57819-462A-40AD-A3BA-BE83AC54B22C}" sibTransId="{33925EE6-9D41-493D-8D81-0CE0F7E909D8}"/>
    <dgm:cxn modelId="{577F6C8B-8CFB-44C7-8D50-819D7E1F1C1A}" srcId="{38912AAA-9E00-412D-AB37-6434F5962DC4}" destId="{91528030-9D2A-4FC0-81DA-3C4D5A318F0D}" srcOrd="3" destOrd="0" parTransId="{6DFD7CBA-5872-4DD5-BB25-BA9C721FF54D}" sibTransId="{529E9EBC-F97C-48D1-B07E-EDA37877BFFC}"/>
    <dgm:cxn modelId="{5FD59197-655D-4BB4-BA1D-D9F923EBB469}" type="presOf" srcId="{2BA0776B-4895-4101-A6CB-CD8FA0D957C7}" destId="{F6FCBE88-9D16-4760-BA09-73BCF5AC24E3}" srcOrd="0" destOrd="0" presId="urn:microsoft.com/office/officeart/2005/8/layout/radial3"/>
    <dgm:cxn modelId="{6DF75FB3-B392-40CD-8269-C01011BC3813}" type="presOf" srcId="{91528030-9D2A-4FC0-81DA-3C4D5A318F0D}" destId="{BE9D8170-E743-488E-8EA0-620B1EC35A2C}" srcOrd="0" destOrd="0" presId="urn:microsoft.com/office/officeart/2005/8/layout/radial3"/>
    <dgm:cxn modelId="{8C09A3B4-2F72-4CD2-9B3E-31F724B79383}" srcId="{38912AAA-9E00-412D-AB37-6434F5962DC4}" destId="{2A73FEB7-F0C7-4A2B-B659-7D3863FBBC3E}" srcOrd="4" destOrd="0" parTransId="{28ACAB31-E167-4F8C-B015-D296A2B89491}" sibTransId="{55B32DE3-0D07-4BD1-B136-4143A5080A81}"/>
    <dgm:cxn modelId="{576AA0BC-7FFD-42B1-B205-9927CDA58E64}" type="presOf" srcId="{154DFA30-E62E-4A93-AB67-C7154D8E94BB}" destId="{216BBEB5-8669-47B5-9090-AF0B0799BC44}" srcOrd="0" destOrd="0" presId="urn:microsoft.com/office/officeart/2005/8/layout/radial3"/>
    <dgm:cxn modelId="{B9911DEF-175C-4FE9-9F74-3086C0122292}" type="presOf" srcId="{2A73FEB7-F0C7-4A2B-B659-7D3863FBBC3E}" destId="{C136DA96-E701-4269-9EF9-00A18FE6267B}" srcOrd="0" destOrd="0" presId="urn:microsoft.com/office/officeart/2005/8/layout/radial3"/>
    <dgm:cxn modelId="{BD96BDF1-C282-4C72-A073-77B7DC4325F0}" srcId="{154DFA30-E62E-4A93-AB67-C7154D8E94BB}" destId="{38912AAA-9E00-412D-AB37-6434F5962DC4}" srcOrd="0" destOrd="0" parTransId="{DF00FFCD-8294-40C2-AE15-4825E03BD3DA}" sibTransId="{22957BE0-2B1D-47AA-B58D-639B3D1A8976}"/>
    <dgm:cxn modelId="{686946F5-6BA6-49F7-8725-691C1488558B}" srcId="{38912AAA-9E00-412D-AB37-6434F5962DC4}" destId="{8CBCD104-C10E-44C2-ABBA-C3E170A4CCDB}" srcOrd="2" destOrd="0" parTransId="{0AEEB88C-BAD5-4117-A097-7DAFA86D14D0}" sibTransId="{3BBA681D-D4E1-4B43-BF1C-78FF49A2BC30}"/>
    <dgm:cxn modelId="{122CDCFB-62F2-4187-9D0C-F3C2024DD20E}" type="presOf" srcId="{D21C7AE1-6F2C-4585-809C-130F9DB38A2A}" destId="{CE648592-A781-4084-ABC4-30D2242AB3FF}" srcOrd="0" destOrd="0" presId="urn:microsoft.com/office/officeart/2005/8/layout/radial3"/>
    <dgm:cxn modelId="{6F2580FD-555E-4855-BCF7-70CCB14E9E99}" type="presOf" srcId="{BB289786-17D6-4AAA-A659-BF3BD71CD7C3}" destId="{94230ED6-CE96-4380-9EDB-3D2EAE8B78D4}" srcOrd="0" destOrd="0" presId="urn:microsoft.com/office/officeart/2005/8/layout/radial3"/>
    <dgm:cxn modelId="{8EF1AFAD-6A8B-451E-8FDE-6724D0585C9B}" type="presParOf" srcId="{216BBEB5-8669-47B5-9090-AF0B0799BC44}" destId="{D817001C-2C1E-4707-95B7-08732B5861C7}" srcOrd="0" destOrd="0" presId="urn:microsoft.com/office/officeart/2005/8/layout/radial3"/>
    <dgm:cxn modelId="{34FFE0FA-680E-4D40-8B69-8F4F4373513B}" type="presParOf" srcId="{D817001C-2C1E-4707-95B7-08732B5861C7}" destId="{D2B8EBC3-2775-4FC0-A67C-2CD61A8FB6CA}" srcOrd="0" destOrd="0" presId="urn:microsoft.com/office/officeart/2005/8/layout/radial3"/>
    <dgm:cxn modelId="{3309F5EB-03BE-4CB9-A1E0-0B1F45FB2974}" type="presParOf" srcId="{D817001C-2C1E-4707-95B7-08732B5861C7}" destId="{764B552B-8177-4F09-888C-8BC9BBA75FEF}" srcOrd="1" destOrd="0" presId="urn:microsoft.com/office/officeart/2005/8/layout/radial3"/>
    <dgm:cxn modelId="{D0F1722C-4791-4B2C-B85A-8C854168CCB8}" type="presParOf" srcId="{D817001C-2C1E-4707-95B7-08732B5861C7}" destId="{CE648592-A781-4084-ABC4-30D2242AB3FF}" srcOrd="2" destOrd="0" presId="urn:microsoft.com/office/officeart/2005/8/layout/radial3"/>
    <dgm:cxn modelId="{C0F8CD9D-9699-4F3D-90CB-7D3E3D31DE2C}" type="presParOf" srcId="{D817001C-2C1E-4707-95B7-08732B5861C7}" destId="{6137C683-D1A7-4073-B7BE-FBF7C1A8E85C}" srcOrd="3" destOrd="0" presId="urn:microsoft.com/office/officeart/2005/8/layout/radial3"/>
    <dgm:cxn modelId="{545AE1CA-E0B8-4B22-86FB-E9BD2FA98317}" type="presParOf" srcId="{D817001C-2C1E-4707-95B7-08732B5861C7}" destId="{BE9D8170-E743-488E-8EA0-620B1EC35A2C}" srcOrd="4" destOrd="0" presId="urn:microsoft.com/office/officeart/2005/8/layout/radial3"/>
    <dgm:cxn modelId="{0EB9B3C1-1139-4F51-B936-DA051E753C7A}" type="presParOf" srcId="{D817001C-2C1E-4707-95B7-08732B5861C7}" destId="{C136DA96-E701-4269-9EF9-00A18FE6267B}" srcOrd="5" destOrd="0" presId="urn:microsoft.com/office/officeart/2005/8/layout/radial3"/>
    <dgm:cxn modelId="{55C5046C-A3C4-43C3-AC9A-380DC9D228AD}" type="presParOf" srcId="{D817001C-2C1E-4707-95B7-08732B5861C7}" destId="{0108EF2C-72E6-4928-A4E3-AFC7360D80E9}" srcOrd="6" destOrd="0" presId="urn:microsoft.com/office/officeart/2005/8/layout/radial3"/>
    <dgm:cxn modelId="{8E798C7F-EF00-4661-A915-ABC8C2C14B24}" type="presParOf" srcId="{D817001C-2C1E-4707-95B7-08732B5861C7}" destId="{94230ED6-CE96-4380-9EDB-3D2EAE8B78D4}" srcOrd="7" destOrd="0" presId="urn:microsoft.com/office/officeart/2005/8/layout/radial3"/>
    <dgm:cxn modelId="{A76DE850-0FBF-4A2A-9F6F-940643A2BAAC}" type="presParOf" srcId="{D817001C-2C1E-4707-95B7-08732B5861C7}" destId="{F6FCBE88-9D16-4760-BA09-73BCF5AC24E3}" srcOrd="8" destOrd="0" presId="urn:microsoft.com/office/officeart/2005/8/layout/radial3"/>
    <dgm:cxn modelId="{B8E3E853-50A4-4A37-BE61-E693F19A5C99}" type="presParOf" srcId="{D817001C-2C1E-4707-95B7-08732B5861C7}" destId="{D0B188E9-8228-4738-93FF-4B01751A776C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2B08C-B5DC-402E-A5D3-B756510DF3EB}">
      <dsp:nvSpPr>
        <dsp:cNvPr id="0" name=""/>
        <dsp:cNvSpPr/>
      </dsp:nvSpPr>
      <dsp:spPr>
        <a:xfrm rot="5400000">
          <a:off x="900176" y="1285579"/>
          <a:ext cx="1243107" cy="20685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4C53-367B-467A-A59F-749211B2BEC4}">
      <dsp:nvSpPr>
        <dsp:cNvPr id="0" name=""/>
        <dsp:cNvSpPr/>
      </dsp:nvSpPr>
      <dsp:spPr>
        <a:xfrm>
          <a:off x="692670" y="1903616"/>
          <a:ext cx="1867456" cy="16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Early</a:t>
          </a:r>
        </a:p>
      </dsp:txBody>
      <dsp:txXfrm>
        <a:off x="692670" y="1903616"/>
        <a:ext cx="1867456" cy="1636935"/>
      </dsp:txXfrm>
    </dsp:sp>
    <dsp:sp modelId="{9D9A10D1-BD1F-4A31-990A-29654288B8BD}">
      <dsp:nvSpPr>
        <dsp:cNvPr id="0" name=""/>
        <dsp:cNvSpPr/>
      </dsp:nvSpPr>
      <dsp:spPr>
        <a:xfrm>
          <a:off x="2207776" y="1133293"/>
          <a:ext cx="352350" cy="3523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B5235-1A93-4854-BD27-B5BA83FC6726}">
      <dsp:nvSpPr>
        <dsp:cNvPr id="0" name=""/>
        <dsp:cNvSpPr/>
      </dsp:nvSpPr>
      <dsp:spPr>
        <a:xfrm rot="5400000">
          <a:off x="3186307" y="719873"/>
          <a:ext cx="1243107" cy="20685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11D8-4BBA-4FCD-BE59-9A8D7C118CF2}">
      <dsp:nvSpPr>
        <dsp:cNvPr id="0" name=""/>
        <dsp:cNvSpPr/>
      </dsp:nvSpPr>
      <dsp:spPr>
        <a:xfrm>
          <a:off x="2978802" y="1337910"/>
          <a:ext cx="1867456" cy="16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First</a:t>
          </a:r>
        </a:p>
      </dsp:txBody>
      <dsp:txXfrm>
        <a:off x="2978802" y="1337910"/>
        <a:ext cx="1867456" cy="1636935"/>
      </dsp:txXfrm>
    </dsp:sp>
    <dsp:sp modelId="{A70218AE-0B03-4655-97D1-F4AB8B571650}">
      <dsp:nvSpPr>
        <dsp:cNvPr id="0" name=""/>
        <dsp:cNvSpPr/>
      </dsp:nvSpPr>
      <dsp:spPr>
        <a:xfrm>
          <a:off x="4493908" y="567588"/>
          <a:ext cx="352350" cy="3523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63426-C68C-4D37-A8A9-B2B1EED4AF18}">
      <dsp:nvSpPr>
        <dsp:cNvPr id="0" name=""/>
        <dsp:cNvSpPr/>
      </dsp:nvSpPr>
      <dsp:spPr>
        <a:xfrm rot="5400000">
          <a:off x="5472439" y="154168"/>
          <a:ext cx="1243107" cy="20685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F0C3D-AC3D-4A86-B56B-79623AAE9837}">
      <dsp:nvSpPr>
        <dsp:cNvPr id="0" name=""/>
        <dsp:cNvSpPr/>
      </dsp:nvSpPr>
      <dsp:spPr>
        <a:xfrm>
          <a:off x="5264933" y="772205"/>
          <a:ext cx="1867456" cy="16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Second</a:t>
          </a:r>
        </a:p>
      </dsp:txBody>
      <dsp:txXfrm>
        <a:off x="5264933" y="772205"/>
        <a:ext cx="1867456" cy="1636935"/>
      </dsp:txXfrm>
    </dsp:sp>
    <dsp:sp modelId="{764DE0F2-6EC9-4BEB-9B02-3B380AEC0253}">
      <dsp:nvSpPr>
        <dsp:cNvPr id="0" name=""/>
        <dsp:cNvSpPr/>
      </dsp:nvSpPr>
      <dsp:spPr>
        <a:xfrm>
          <a:off x="6780039" y="1882"/>
          <a:ext cx="352350" cy="3523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DF49-690E-4D3B-9130-613A42D12486}">
      <dsp:nvSpPr>
        <dsp:cNvPr id="0" name=""/>
        <dsp:cNvSpPr/>
      </dsp:nvSpPr>
      <dsp:spPr>
        <a:xfrm rot="5400000">
          <a:off x="7758570" y="-411537"/>
          <a:ext cx="1243107" cy="20685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3BC1A-7187-4667-9B1D-36CA3E0910CD}">
      <dsp:nvSpPr>
        <dsp:cNvPr id="0" name=""/>
        <dsp:cNvSpPr/>
      </dsp:nvSpPr>
      <dsp:spPr>
        <a:xfrm>
          <a:off x="7551065" y="206499"/>
          <a:ext cx="1867456" cy="16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Third</a:t>
          </a:r>
        </a:p>
      </dsp:txBody>
      <dsp:txXfrm>
        <a:off x="7551065" y="206499"/>
        <a:ext cx="1867456" cy="163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EBC3-2775-4FC0-A67C-2CD61A8FB6CA}">
      <dsp:nvSpPr>
        <dsp:cNvPr id="0" name=""/>
        <dsp:cNvSpPr/>
      </dsp:nvSpPr>
      <dsp:spPr>
        <a:xfrm>
          <a:off x="3418921" y="1155428"/>
          <a:ext cx="2806898" cy="2806898"/>
        </a:xfrm>
        <a:prstGeom prst="ellipse">
          <a:avLst/>
        </a:prstGeom>
        <a:solidFill>
          <a:srgbClr val="FFC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>
              <a:solidFill>
                <a:schemeClr val="tx1"/>
              </a:solidFill>
            </a:rPr>
            <a:t>Primary PE</a:t>
          </a:r>
        </a:p>
      </dsp:txBody>
      <dsp:txXfrm>
        <a:off x="3829982" y="1566489"/>
        <a:ext cx="1984776" cy="1984776"/>
      </dsp:txXfrm>
    </dsp:sp>
    <dsp:sp modelId="{764B552B-8177-4F09-888C-8BC9BBA75FEF}">
      <dsp:nvSpPr>
        <dsp:cNvPr id="0" name=""/>
        <dsp:cNvSpPr/>
      </dsp:nvSpPr>
      <dsp:spPr>
        <a:xfrm>
          <a:off x="4120646" y="27753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Fundamental Movement Skills</a:t>
          </a:r>
        </a:p>
      </dsp:txBody>
      <dsp:txXfrm>
        <a:off x="4326176" y="233283"/>
        <a:ext cx="992389" cy="992389"/>
      </dsp:txXfrm>
    </dsp:sp>
    <dsp:sp modelId="{CE648592-A781-4084-ABC4-30D2242AB3FF}">
      <dsp:nvSpPr>
        <dsp:cNvPr id="0" name=""/>
        <dsp:cNvSpPr/>
      </dsp:nvSpPr>
      <dsp:spPr>
        <a:xfrm>
          <a:off x="5296561" y="455751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Cooperation</a:t>
          </a:r>
        </a:p>
      </dsp:txBody>
      <dsp:txXfrm>
        <a:off x="5502091" y="661281"/>
        <a:ext cx="992389" cy="992389"/>
      </dsp:txXfrm>
    </dsp:sp>
    <dsp:sp modelId="{6137C683-D1A7-4073-B7BE-FBF7C1A8E85C}">
      <dsp:nvSpPr>
        <dsp:cNvPr id="0" name=""/>
        <dsp:cNvSpPr/>
      </dsp:nvSpPr>
      <dsp:spPr>
        <a:xfrm>
          <a:off x="5922252" y="1539481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Social Development</a:t>
          </a:r>
        </a:p>
      </dsp:txBody>
      <dsp:txXfrm>
        <a:off x="6127782" y="1745011"/>
        <a:ext cx="992389" cy="992389"/>
      </dsp:txXfrm>
    </dsp:sp>
    <dsp:sp modelId="{BE9D8170-E743-488E-8EA0-620B1EC35A2C}">
      <dsp:nvSpPr>
        <dsp:cNvPr id="0" name=""/>
        <dsp:cNvSpPr/>
      </dsp:nvSpPr>
      <dsp:spPr>
        <a:xfrm>
          <a:off x="5704952" y="2771852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Physical Health</a:t>
          </a:r>
        </a:p>
      </dsp:txBody>
      <dsp:txXfrm>
        <a:off x="5910482" y="2977382"/>
        <a:ext cx="992389" cy="992389"/>
      </dsp:txXfrm>
    </dsp:sp>
    <dsp:sp modelId="{C136DA96-E701-4269-9EF9-00A18FE6267B}">
      <dsp:nvSpPr>
        <dsp:cNvPr id="0" name=""/>
        <dsp:cNvSpPr/>
      </dsp:nvSpPr>
      <dsp:spPr>
        <a:xfrm>
          <a:off x="4746337" y="3576225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Play</a:t>
          </a:r>
        </a:p>
      </dsp:txBody>
      <dsp:txXfrm>
        <a:off x="4951867" y="3781755"/>
        <a:ext cx="992389" cy="992389"/>
      </dsp:txXfrm>
    </dsp:sp>
    <dsp:sp modelId="{0108EF2C-72E6-4928-A4E3-AFC7360D80E9}">
      <dsp:nvSpPr>
        <dsp:cNvPr id="0" name=""/>
        <dsp:cNvSpPr/>
      </dsp:nvSpPr>
      <dsp:spPr>
        <a:xfrm>
          <a:off x="3494954" y="3576225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Emotional Development</a:t>
          </a:r>
        </a:p>
      </dsp:txBody>
      <dsp:txXfrm>
        <a:off x="3700484" y="3781755"/>
        <a:ext cx="992389" cy="992389"/>
      </dsp:txXfrm>
    </dsp:sp>
    <dsp:sp modelId="{94230ED6-CE96-4380-9EDB-3D2EAE8B78D4}">
      <dsp:nvSpPr>
        <dsp:cNvPr id="0" name=""/>
        <dsp:cNvSpPr/>
      </dsp:nvSpPr>
      <dsp:spPr>
        <a:xfrm>
          <a:off x="2536340" y="2771852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Fun!</a:t>
          </a:r>
        </a:p>
      </dsp:txBody>
      <dsp:txXfrm>
        <a:off x="2741870" y="2977382"/>
        <a:ext cx="992389" cy="992389"/>
      </dsp:txXfrm>
    </dsp:sp>
    <dsp:sp modelId="{F6FCBE88-9D16-4760-BA09-73BCF5AC24E3}">
      <dsp:nvSpPr>
        <dsp:cNvPr id="0" name=""/>
        <dsp:cNvSpPr/>
      </dsp:nvSpPr>
      <dsp:spPr>
        <a:xfrm>
          <a:off x="2319039" y="1539481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Competition</a:t>
          </a:r>
        </a:p>
      </dsp:txBody>
      <dsp:txXfrm>
        <a:off x="2524569" y="1745011"/>
        <a:ext cx="992389" cy="992389"/>
      </dsp:txXfrm>
    </dsp:sp>
    <dsp:sp modelId="{D0B188E9-8228-4738-93FF-4B01751A776C}">
      <dsp:nvSpPr>
        <dsp:cNvPr id="0" name=""/>
        <dsp:cNvSpPr/>
      </dsp:nvSpPr>
      <dsp:spPr>
        <a:xfrm>
          <a:off x="2944731" y="455751"/>
          <a:ext cx="1403449" cy="14034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Mental Health</a:t>
          </a:r>
        </a:p>
      </dsp:txBody>
      <dsp:txXfrm>
        <a:off x="3150261" y="661281"/>
        <a:ext cx="992389" cy="992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80AA-C66A-CCCD-9E76-0275275B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2398"/>
            <a:ext cx="9905998" cy="1478570"/>
          </a:xfrm>
        </p:spPr>
        <p:txBody>
          <a:bodyPr/>
          <a:lstStyle/>
          <a:p>
            <a:r>
              <a:rPr lang="en-GB" dirty="0"/>
              <a:t>Planning progressive lessons in primary </a:t>
            </a:r>
            <a:r>
              <a:rPr lang="en-GB" dirty="0" err="1"/>
              <a:t>p.e.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CCFD32-F883-925D-CE10-DCF8C1865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026390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BB6DF83-B37A-33E2-02AF-553B497069E8}"/>
              </a:ext>
            </a:extLst>
          </p:cNvPr>
          <p:cNvSpPr/>
          <p:nvPr/>
        </p:nvSpPr>
        <p:spPr>
          <a:xfrm>
            <a:off x="1841103" y="3713032"/>
            <a:ext cx="1668026" cy="45971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Graphic 5" descr="Volleyball outline">
            <a:extLst>
              <a:ext uri="{FF2B5EF4-FFF2-40B4-BE49-F238E27FC236}">
                <a16:creationId xmlns:a16="http://schemas.microsoft.com/office/drawing/2014/main" id="{26EB6C56-5C18-0A90-90B3-1225A9FBA4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7916" y="3115992"/>
            <a:ext cx="914400" cy="914400"/>
          </a:xfrm>
          <a:prstGeom prst="rect">
            <a:avLst/>
          </a:prstGeom>
        </p:spPr>
      </p:pic>
      <p:pic>
        <p:nvPicPr>
          <p:cNvPr id="15" name="Graphic 14" descr="Basketball Hoop with solid fill">
            <a:extLst>
              <a:ext uri="{FF2B5EF4-FFF2-40B4-BE49-F238E27FC236}">
                <a16:creationId xmlns:a16="http://schemas.microsoft.com/office/drawing/2014/main" id="{22A1AD4F-8DEE-79E3-8C34-9755B087A9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44225" y="1355185"/>
            <a:ext cx="1636206" cy="1636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E2D85-C890-8158-7901-9C02460CE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5067" y="4603276"/>
            <a:ext cx="1924948" cy="16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10996 L -1.04167E-6 0.11042 C 0.0013 0.10209 0.00234 0.09399 0.00391 0.08658 C 0.00469 0.08241 0.00612 0.07894 0.00716 0.075 C 0.00781 0.07107 0.00807 0.0669 0.00873 0.0632 C 0.00938 0.05903 0.01029 0.05556 0.01107 0.05163 C 0.01159 0.04769 0.01198 0.04352 0.01276 0.03982 C 0.02096 -0.01111 0.0112 0.04862 0.01914 0.01065 C 0.02083 0.00163 0.02175 -0.0081 0.02383 -0.01666 C 0.03034 -0.04444 0.02708 -0.0331 0.03346 -0.05162 C 0.03607 -0.06828 0.03359 -0.05555 0.03737 -0.06921 C 0.03828 -0.07245 0.0388 -0.07638 0.03984 -0.07893 C 0.04089 -0.08217 0.04245 -0.08402 0.04375 -0.0868 C 0.04492 -0.08935 0.04583 -0.09212 0.04701 -0.09444 C 0.05143 -0.10324 0.05078 -0.10092 0.05495 -0.10625 C 0.05873 -0.11134 0.06237 -0.11875 0.06693 -0.1199 L 0.07409 -0.12175 C 0.07969 -0.12037 0.08529 -0.11944 0.09089 -0.11782 C 0.09219 -0.11759 0.09349 -0.11759 0.09479 -0.11597 C 0.10143 -0.10902 0.10287 -0.10347 0.10925 -0.09444 C 0.11172 -0.09097 0.11484 -0.08958 0.11719 -0.08472 C 0.13438 -0.05 0.11328 -0.09421 0.12435 -0.06712 C 0.12526 -0.06504 0.12656 -0.06388 0.12761 -0.06134 C 0.12956 -0.05625 0.13086 -0.0493 0.13307 -0.04375 C 0.13477 -0.04004 0.13659 -0.0368 0.13789 -0.03217 C 0.14141 -0.0199 0.14753 0.00672 0.14753 0.00718 C 0.14779 0.00996 0.14779 0.0132 0.14831 0.01644 C 0.14857 0.01852 0.14948 0.02014 0.14987 0.02246 C 0.15052 0.02593 0.15091 0.0301 0.15143 0.03403 C 0.15169 0.03588 0.15078 0.0301 0.15065 0.02825 L 0.14753 -0.00879 C 0.15534 -0.04166 0.15586 -0.04745 0.16667 -0.07685 C 0.17005 -0.0868 0.17422 -0.0949 0.17774 -0.10416 C 0.18177 -0.1155 0.18529 -0.12754 0.18893 -0.13935 C 0.19024 -0.14375 0.19128 -0.1493 0.19297 -0.153 C 0.19714 -0.16226 0.20117 -0.17199 0.20651 -0.17824 C 0.20964 -0.1824 0.21328 -0.18495 0.21693 -0.18796 C 0.22357 -0.19421 0.22748 -0.19745 0.23438 -0.19953 C 0.2375 -0.20092 0.24076 -0.20092 0.24401 -0.20162 C 0.25274 -0.19907 0.26159 -0.19837 0.27031 -0.19375 C 0.275 -0.19143 0.28932 -0.16597 0.29102 -0.16273 C 0.29349 -0.1581 0.2957 -0.15347 0.29818 -0.14907 C 0.30182 -0.14282 0.30938 -0.13148 0.30938 -0.13125 C 0.30964 -0.12962 0.30964 -0.12754 0.31016 -0.12569 C 0.31237 -0.11851 0.31563 -0.11504 0.3181 -0.1081 C 0.31992 -0.10347 0.32136 -0.09768 0.32292 -0.09259 C 0.32591 -0.0831 0.32448 -0.08773 0.32695 -0.07893 C 0.34987 -0.12916 0.31419 -0.05 0.34284 -0.1199 C 0.34792 -0.1324 0.35404 -0.14189 0.35886 -0.15486 C 0.36589 -0.175 0.36654 -0.17824 0.37721 -0.19768 C 0.38164 -0.20601 0.38568 -0.21643 0.39076 -0.22291 C 0.3931 -0.22615 0.39557 -0.22939 0.39792 -0.23263 C 0.40703 -0.24699 0.4043 -0.24606 0.4138 -0.2581 C 0.42083 -0.26712 0.42266 -0.26805 0.42982 -0.27361 C 0.43789 -0.27361 0.48307 -0.2743 0.5 -0.26782 C 0.50156 -0.26736 0.51432 -0.25833 0.51758 -0.25416 C 0.52005 -0.25092 0.52214 -0.24606 0.52474 -0.24259 C 0.52643 -0.24027 0.52839 -0.23888 0.53034 -0.23657 C 0.53164 -0.23495 0.53281 -0.2324 0.53425 -0.23078 C 0.5405 -0.2243 0.54128 -0.22523 0.54792 -0.22291 L 0.55261 -0.21527 C 0.55339 -0.21388 0.55404 -0.21226 0.55508 -0.21134 C 0.55807 -0.20902 0.55794 -0.20972 0.56146 -0.20347 C 0.5681 -0.19212 0.56302 -0.19861 0.56693 -0.19375 L 0.56524 -0.20162 " pathEditMode="relative" rAng="0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18C27-4CE5-4BAC-B41D-C33ED162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the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96736-0255-4C79-A8FE-993E4E84F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7166"/>
            <a:ext cx="9905999" cy="435231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clear definition of PE maintaining emphasis on both the Physical and Educational aspects.  Quality PE is not just activity</a:t>
            </a:r>
          </a:p>
          <a:p>
            <a:r>
              <a:rPr lang="en-GB" dirty="0"/>
              <a:t>Focus on developing pupils’ </a:t>
            </a:r>
            <a:r>
              <a:rPr lang="en-GB" b="1" dirty="0"/>
              <a:t>Physical Literacy</a:t>
            </a:r>
            <a:r>
              <a:rPr lang="en-GB" dirty="0"/>
              <a:t>, </a:t>
            </a:r>
            <a:r>
              <a:rPr lang="en-GB" b="1" dirty="0"/>
              <a:t>Fundamental Movement Skills (FMS) </a:t>
            </a:r>
            <a:r>
              <a:rPr lang="en-GB" dirty="0"/>
              <a:t>and knowledge to enable &amp; encourage regular participation in sport and/or physical activity</a:t>
            </a:r>
          </a:p>
          <a:p>
            <a:r>
              <a:rPr lang="en-GB" dirty="0"/>
              <a:t>Clear, simple framework/overview (skeleton)</a:t>
            </a:r>
          </a:p>
          <a:p>
            <a:r>
              <a:rPr lang="en-GB" dirty="0"/>
              <a:t>Teachers Supported by EIS and other agencies for advice and content ideas</a:t>
            </a:r>
          </a:p>
          <a:p>
            <a:r>
              <a:rPr lang="en-GB" b="1" dirty="0"/>
              <a:t>Teachers empowered to deliver lessons with autonomy, creativity and confidence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94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69789"/>
            <a:ext cx="9905998" cy="108441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Working timetable example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Working Area: gym hall/Outdoors/classroom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4E63D3-F4CB-40FB-6CB3-ED0C534106D8}"/>
              </a:ext>
            </a:extLst>
          </p:cNvPr>
          <p:cNvGraphicFramePr>
            <a:graphicFrameLocks noGrp="1"/>
          </p:cNvGraphicFramePr>
          <p:nvPr/>
        </p:nvGraphicFramePr>
        <p:xfrm>
          <a:off x="1081027" y="1543335"/>
          <a:ext cx="9736500" cy="480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00">
                  <a:extLst>
                    <a:ext uri="{9D8B030D-6E8A-4147-A177-3AD203B41FA5}">
                      <a16:colId xmlns:a16="http://schemas.microsoft.com/office/drawing/2014/main" val="2181730154"/>
                    </a:ext>
                  </a:extLst>
                </a:gridCol>
                <a:gridCol w="973650">
                  <a:extLst>
                    <a:ext uri="{9D8B030D-6E8A-4147-A177-3AD203B41FA5}">
                      <a16:colId xmlns:a16="http://schemas.microsoft.com/office/drawing/2014/main" val="1230752835"/>
                    </a:ext>
                  </a:extLst>
                </a:gridCol>
                <a:gridCol w="973650">
                  <a:extLst>
                    <a:ext uri="{9D8B030D-6E8A-4147-A177-3AD203B41FA5}">
                      <a16:colId xmlns:a16="http://schemas.microsoft.com/office/drawing/2014/main" val="2987468394"/>
                    </a:ext>
                  </a:extLst>
                </a:gridCol>
                <a:gridCol w="1947300">
                  <a:extLst>
                    <a:ext uri="{9D8B030D-6E8A-4147-A177-3AD203B41FA5}">
                      <a16:colId xmlns:a16="http://schemas.microsoft.com/office/drawing/2014/main" val="3972629511"/>
                    </a:ext>
                  </a:extLst>
                </a:gridCol>
                <a:gridCol w="973650">
                  <a:extLst>
                    <a:ext uri="{9D8B030D-6E8A-4147-A177-3AD203B41FA5}">
                      <a16:colId xmlns:a16="http://schemas.microsoft.com/office/drawing/2014/main" val="3840611898"/>
                    </a:ext>
                  </a:extLst>
                </a:gridCol>
                <a:gridCol w="973650">
                  <a:extLst>
                    <a:ext uri="{9D8B030D-6E8A-4147-A177-3AD203B41FA5}">
                      <a16:colId xmlns:a16="http://schemas.microsoft.com/office/drawing/2014/main" val="1572114715"/>
                    </a:ext>
                  </a:extLst>
                </a:gridCol>
                <a:gridCol w="973650">
                  <a:extLst>
                    <a:ext uri="{9D8B030D-6E8A-4147-A177-3AD203B41FA5}">
                      <a16:colId xmlns:a16="http://schemas.microsoft.com/office/drawing/2014/main" val="2276449050"/>
                    </a:ext>
                  </a:extLst>
                </a:gridCol>
                <a:gridCol w="973650">
                  <a:extLst>
                    <a:ext uri="{9D8B030D-6E8A-4147-A177-3AD203B41FA5}">
                      <a16:colId xmlns:a16="http://schemas.microsoft.com/office/drawing/2014/main" val="4084042627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9.30-10.30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10.45-11.45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1.00-2.00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2.00-3.00</a:t>
                      </a:r>
                    </a:p>
                    <a:p>
                      <a:pPr algn="l"/>
                      <a:r>
                        <a:rPr lang="en-GB" sz="1600" b="0" dirty="0"/>
                        <a:t>2.00-2.30    2.30-3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60351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P5</a:t>
                      </a:r>
                    </a:p>
                    <a:p>
                      <a:pPr algn="ctr"/>
                      <a:r>
                        <a:rPr lang="en-GB" sz="1600" b="1" dirty="0"/>
                        <a:t>(9.40-10.20)*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600" b="1" dirty="0"/>
                        <a:t>P6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/>
                        <a:t>P3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1" dirty="0"/>
                        <a:t>1.10-1.50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P1</a:t>
                      </a:r>
                    </a:p>
                    <a:p>
                      <a:pPr algn="ctr"/>
                      <a:r>
                        <a:rPr lang="en-GB" sz="1600" b="1" dirty="0"/>
                        <a:t>1.50-2.20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P2</a:t>
                      </a:r>
                    </a:p>
                    <a:p>
                      <a:pPr algn="ctr"/>
                      <a:r>
                        <a:rPr lang="en-GB" sz="1600" b="1" dirty="0"/>
                        <a:t>(2.20-2.50)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57649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P5</a:t>
                      </a:r>
                    </a:p>
                    <a:p>
                      <a:pPr algn="ctr"/>
                      <a:r>
                        <a:rPr lang="en-GB" sz="1600" b="1" dirty="0"/>
                        <a:t>(9.40-10.20)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P3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1.10-1.50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P1</a:t>
                      </a:r>
                    </a:p>
                    <a:p>
                      <a:pPr algn="ctr"/>
                      <a:r>
                        <a:rPr lang="en-GB" sz="1600" b="1" dirty="0"/>
                        <a:t>1.50-2.20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P2</a:t>
                      </a:r>
                    </a:p>
                    <a:p>
                      <a:pPr algn="ctr"/>
                      <a:r>
                        <a:rPr lang="en-GB" sz="1600" b="1" dirty="0"/>
                        <a:t>(2.20-2.50)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836147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P3</a:t>
                      </a:r>
                    </a:p>
                    <a:p>
                      <a:pPr algn="ctr"/>
                      <a:r>
                        <a:rPr lang="en-GB" sz="1600" b="1" dirty="0"/>
                        <a:t>(9.30-10)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P4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1.10-1.50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P1</a:t>
                      </a:r>
                    </a:p>
                    <a:p>
                      <a:pPr algn="ctr"/>
                      <a:r>
                        <a:rPr lang="en-GB" sz="1600" b="1" dirty="0"/>
                        <a:t>1.50-2.20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P2</a:t>
                      </a:r>
                    </a:p>
                    <a:p>
                      <a:pPr algn="ctr"/>
                      <a:r>
                        <a:rPr lang="en-GB" sz="1600" b="1" dirty="0"/>
                        <a:t>(2.20-2.50)</a:t>
                      </a:r>
                    </a:p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7016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P3</a:t>
                      </a:r>
                    </a:p>
                    <a:p>
                      <a:pPr algn="ctr"/>
                      <a:r>
                        <a:rPr lang="en-GB" sz="1600" b="1" dirty="0"/>
                        <a:t>(9.30-10)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P4</a:t>
                      </a:r>
                    </a:p>
                    <a:p>
                      <a:pPr algn="ctr"/>
                      <a:r>
                        <a:rPr lang="en-GB" sz="1600" b="1" dirty="0"/>
                        <a:t>(11-11.40)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P5</a:t>
                      </a:r>
                    </a:p>
                    <a:p>
                      <a:pPr algn="ctr"/>
                      <a:r>
                        <a:rPr lang="en-GB" sz="1600" b="1" dirty="0"/>
                        <a:t>(1.10-2.50)*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58239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P4</a:t>
                      </a:r>
                    </a:p>
                    <a:p>
                      <a:pPr algn="ctr"/>
                      <a:r>
                        <a:rPr lang="en-GB" sz="1600" b="1" dirty="0"/>
                        <a:t>(9.40-10.20)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8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72800"/>
            <a:ext cx="9905998" cy="1478570"/>
          </a:xfrm>
        </p:spPr>
        <p:txBody>
          <a:bodyPr/>
          <a:lstStyle/>
          <a:p>
            <a:pPr algn="ctr"/>
            <a:r>
              <a:rPr lang="en-GB" b="1" dirty="0"/>
              <a:t>Calendar overview (suggested)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P1 &amp; 2: focus on FMS and Play.  Sugg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BC1C1-4D97-B7AC-8F10-E88AA085509E}"/>
              </a:ext>
            </a:extLst>
          </p:cNvPr>
          <p:cNvGraphicFramePr>
            <a:graphicFrameLocks noGrp="1"/>
          </p:cNvGraphicFramePr>
          <p:nvPr/>
        </p:nvGraphicFramePr>
        <p:xfrm>
          <a:off x="241540" y="988269"/>
          <a:ext cx="1168016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197">
                  <a:extLst>
                    <a:ext uri="{9D8B030D-6E8A-4147-A177-3AD203B41FA5}">
                      <a16:colId xmlns:a16="http://schemas.microsoft.com/office/drawing/2014/main" val="3821393409"/>
                    </a:ext>
                  </a:extLst>
                </a:gridCol>
                <a:gridCol w="785123">
                  <a:extLst>
                    <a:ext uri="{9D8B030D-6E8A-4147-A177-3AD203B41FA5}">
                      <a16:colId xmlns:a16="http://schemas.microsoft.com/office/drawing/2014/main" val="3873931732"/>
                    </a:ext>
                  </a:extLst>
                </a:gridCol>
                <a:gridCol w="882680">
                  <a:extLst>
                    <a:ext uri="{9D8B030D-6E8A-4147-A177-3AD203B41FA5}">
                      <a16:colId xmlns:a16="http://schemas.microsoft.com/office/drawing/2014/main" val="3744870607"/>
                    </a:ext>
                  </a:extLst>
                </a:gridCol>
                <a:gridCol w="777042">
                  <a:extLst>
                    <a:ext uri="{9D8B030D-6E8A-4147-A177-3AD203B41FA5}">
                      <a16:colId xmlns:a16="http://schemas.microsoft.com/office/drawing/2014/main" val="82243611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2938130324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2871595559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3343156366"/>
                    </a:ext>
                  </a:extLst>
                </a:gridCol>
                <a:gridCol w="825702">
                  <a:extLst>
                    <a:ext uri="{9D8B030D-6E8A-4147-A177-3AD203B41FA5}">
                      <a16:colId xmlns:a16="http://schemas.microsoft.com/office/drawing/2014/main" val="3700551764"/>
                    </a:ext>
                  </a:extLst>
                </a:gridCol>
                <a:gridCol w="843922">
                  <a:extLst>
                    <a:ext uri="{9D8B030D-6E8A-4147-A177-3AD203B41FA5}">
                      <a16:colId xmlns:a16="http://schemas.microsoft.com/office/drawing/2014/main" val="3581018137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2286730212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3287718311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3767386667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3888833768"/>
                    </a:ext>
                  </a:extLst>
                </a:gridCol>
                <a:gridCol w="834812">
                  <a:extLst>
                    <a:ext uri="{9D8B030D-6E8A-4147-A177-3AD203B41FA5}">
                      <a16:colId xmlns:a16="http://schemas.microsoft.com/office/drawing/2014/main" val="18239419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ESSD</a:t>
                      </a:r>
                    </a:p>
                    <a:p>
                      <a:pPr algn="ctr"/>
                      <a:endParaRPr lang="en-GB" sz="1100" b="0" dirty="0"/>
                    </a:p>
                    <a:p>
                      <a:pPr algn="ctr"/>
                      <a:r>
                        <a:rPr lang="en-GB" sz="1100" b="0" dirty="0"/>
                        <a:t>Sports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Maths Week 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Jun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56019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1100" b="1" dirty="0"/>
                        <a:t>Early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(P1-3)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Travel/</a:t>
                      </a:r>
                    </a:p>
                    <a:p>
                      <a:r>
                        <a:rPr lang="en-GB" sz="1100" b="1" dirty="0"/>
                        <a:t>locomotor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BMT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Throw and Catch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Gymnastics/movement games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r>
                        <a:rPr lang="en-GB" sz="1100" b="1" dirty="0"/>
                        <a:t>Assigned Sport choice</a:t>
                      </a:r>
                    </a:p>
                    <a:p>
                      <a:pPr algn="ctr"/>
                      <a:endParaRPr lang="en-GB" sz="1100" b="1" dirty="0"/>
                    </a:p>
                    <a:p>
                      <a:pPr algn="ctr"/>
                      <a:r>
                        <a:rPr lang="en-GB" sz="1100" b="1" dirty="0"/>
                        <a:t>(adapted for younger classes)</a:t>
                      </a:r>
                    </a:p>
                    <a:p>
                      <a:pPr algn="ctr"/>
                      <a:endParaRPr lang="en-GB" sz="11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1100" b="1" dirty="0"/>
                    </a:p>
                    <a:p>
                      <a:endParaRPr lang="en-GB" sz="1100" b="1" dirty="0"/>
                    </a:p>
                    <a:p>
                      <a:endParaRPr lang="en-GB" sz="1100" b="1" dirty="0"/>
                    </a:p>
                    <a:p>
                      <a:endParaRPr lang="en-GB" sz="1100" b="1" dirty="0"/>
                    </a:p>
                    <a:p>
                      <a:pPr algn="ctr"/>
                      <a:r>
                        <a:rPr lang="en-GB" sz="1100" b="1" dirty="0"/>
                        <a:t>Numeracy Related Activities or Current activity with numeracy focus</a:t>
                      </a:r>
                    </a:p>
                    <a:p>
                      <a:pPr algn="ctr"/>
                      <a:endParaRPr lang="en-GB" sz="1100" b="1" dirty="0"/>
                    </a:p>
                    <a:p>
                      <a:pPr algn="l"/>
                      <a:r>
                        <a:rPr lang="en-GB" sz="1050" b="1" dirty="0" err="1"/>
                        <a:t>Eg</a:t>
                      </a:r>
                      <a:r>
                        <a:rPr lang="en-GB" sz="1050" b="1" dirty="0"/>
                        <a:t> gymnastics problem solving, create a ‘sum sequence’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Striking/target – Halloween 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Strike, Catch, Strike</a:t>
                      </a:r>
                    </a:p>
                    <a:p>
                      <a:br>
                        <a:rPr lang="en-GB" sz="1100" b="1" dirty="0"/>
                      </a:br>
                      <a:r>
                        <a:rPr lang="en-GB" sz="1050" b="1" dirty="0"/>
                        <a:t>(Bat and ball/object)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Christmas theme</a:t>
                      </a:r>
                    </a:p>
                    <a:p>
                      <a:r>
                        <a:rPr lang="en-GB" sz="1100" b="1" dirty="0"/>
                        <a:t>Snowball dodgeball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Christmas target games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Building snowmen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Curling/</a:t>
                      </a:r>
                    </a:p>
                    <a:p>
                      <a:r>
                        <a:rPr lang="en-GB" sz="1100" b="1" dirty="0"/>
                        <a:t>winter sports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Dance/</a:t>
                      </a:r>
                    </a:p>
                    <a:p>
                      <a:r>
                        <a:rPr lang="en-GB" sz="1100" b="1" dirty="0"/>
                        <a:t>movement to music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Parachute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Kick, Stop, 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Balloons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Pedal, Glide, Wheel</a:t>
                      </a:r>
                    </a:p>
                    <a:p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Run, throw, jump</a:t>
                      </a:r>
                    </a:p>
                    <a:p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Summer games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Striking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Outdoor play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(</a:t>
                      </a:r>
                      <a:r>
                        <a:rPr lang="en-GB" sz="1100" b="1"/>
                        <a:t>including bubbles)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85874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1100" b="1" dirty="0"/>
                        <a:t>First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(P3-5)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r>
                        <a:rPr lang="en-GB" sz="1100" dirty="0"/>
                        <a:t>Small ball skills/</a:t>
                      </a:r>
                    </a:p>
                    <a:p>
                      <a:r>
                        <a:rPr lang="en-GB" sz="1100" dirty="0"/>
                        <a:t>Handling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BMT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r>
                        <a:rPr lang="en-GB" sz="1100" dirty="0"/>
                        <a:t>Large Ball skills/</a:t>
                      </a:r>
                    </a:p>
                    <a:p>
                      <a:r>
                        <a:rPr lang="en-GB" sz="1100" dirty="0"/>
                        <a:t>Handling</a:t>
                      </a:r>
                    </a:p>
                    <a:p>
                      <a:r>
                        <a:rPr lang="en-GB" sz="1100" dirty="0"/>
                        <a:t>(</a:t>
                      </a:r>
                      <a:r>
                        <a:rPr lang="en-GB" sz="1100" dirty="0" err="1"/>
                        <a:t>inc</a:t>
                      </a:r>
                      <a:r>
                        <a:rPr lang="en-GB" sz="1100" dirty="0"/>
                        <a:t> bounce, catch, throw)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Yoga 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Combat/</a:t>
                      </a:r>
                    </a:p>
                    <a:p>
                      <a:r>
                        <a:rPr lang="en-GB" sz="1100" dirty="0"/>
                        <a:t>martial arts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Social Dance</a:t>
                      </a:r>
                    </a:p>
                    <a:p>
                      <a:r>
                        <a:rPr lang="en-GB" sz="1100" dirty="0"/>
                        <a:t>Jump rope</a:t>
                      </a:r>
                    </a:p>
                    <a:p>
                      <a:r>
                        <a:rPr lang="en-GB" sz="1100" dirty="0"/>
                        <a:t>Rhythm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Football</a:t>
                      </a:r>
                    </a:p>
                    <a:p>
                      <a:r>
                        <a:rPr lang="en-GB" sz="1100" dirty="0"/>
                        <a:t>(Kicking &amp; dribbling skills)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Gymnastics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Volleyball</a:t>
                      </a:r>
                    </a:p>
                    <a:p>
                      <a:pPr algn="ctr"/>
                      <a:endParaRPr lang="en-GB" sz="1100" dirty="0"/>
                    </a:p>
                    <a:p>
                      <a:pPr algn="ctr"/>
                      <a:r>
                        <a:rPr lang="en-GB" sz="1100" dirty="0" err="1"/>
                        <a:t>Bikeability</a:t>
                      </a: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Athletics</a:t>
                      </a:r>
                    </a:p>
                    <a:p>
                      <a:r>
                        <a:rPr lang="en-GB" sz="1100" dirty="0"/>
                        <a:t>(Through games)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78099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1100" b="1" dirty="0"/>
                        <a:t>Second</a:t>
                      </a:r>
                    </a:p>
                    <a:p>
                      <a:endParaRPr lang="en-GB" sz="1100" b="1" dirty="0"/>
                    </a:p>
                    <a:p>
                      <a:r>
                        <a:rPr lang="en-GB" sz="1100" b="1" dirty="0"/>
                        <a:t>(P6-7)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Rugby/</a:t>
                      </a:r>
                    </a:p>
                    <a:p>
                      <a:r>
                        <a:rPr lang="en-GB" sz="1100" dirty="0"/>
                        <a:t>NFL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Basketball/</a:t>
                      </a:r>
                    </a:p>
                    <a:p>
                      <a:r>
                        <a:rPr lang="en-GB" sz="1100" dirty="0"/>
                        <a:t>Netball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Hockey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Badminton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Dodgeball</a:t>
                      </a:r>
                    </a:p>
                    <a:p>
                      <a:pPr algn="ctr"/>
                      <a:r>
                        <a:rPr lang="en-GB" sz="1100" dirty="0"/>
                        <a:t>Boccia</a:t>
                      </a:r>
                    </a:p>
                    <a:p>
                      <a:pPr algn="ctr"/>
                      <a:r>
                        <a:rPr lang="en-GB" sz="1100" dirty="0"/>
                        <a:t>Table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Social Dance</a:t>
                      </a:r>
                    </a:p>
                    <a:p>
                      <a:pPr algn="ctr"/>
                      <a:r>
                        <a:rPr lang="en-GB" sz="1100" dirty="0"/>
                        <a:t>Jump rope</a:t>
                      </a:r>
                    </a:p>
                    <a:p>
                      <a:pPr algn="ctr"/>
                      <a:r>
                        <a:rPr lang="en-GB" sz="1100" dirty="0"/>
                        <a:t>Rhythm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Gymnastics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Volleyball</a:t>
                      </a:r>
                    </a:p>
                    <a:p>
                      <a:pPr algn="ctr"/>
                      <a:endParaRPr lang="en-GB" sz="1100" dirty="0"/>
                    </a:p>
                    <a:p>
                      <a:pPr algn="ctr"/>
                      <a:r>
                        <a:rPr lang="en-GB" sz="1100" dirty="0" err="1"/>
                        <a:t>Bikeability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Athletics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Softball, cricket, rounders,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9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76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18C27-4CE5-4BAC-B41D-C33ED162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Physical Literacy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96736-0255-4C79-A8FE-993E4E84F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81" y="1887167"/>
            <a:ext cx="10552461" cy="4352315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3200" b="1" dirty="0"/>
              <a:t>“Physical literacy is the motivation, confidence, physical competence, knowledge and understanding to value and take responsibility for engagement in physical activities for life.”</a:t>
            </a:r>
          </a:p>
          <a:p>
            <a:pPr algn="ctr"/>
            <a:endParaRPr lang="en-GB" sz="3200" b="1" dirty="0"/>
          </a:p>
          <a:p>
            <a:pPr marL="0" indent="0" algn="ctr">
              <a:buNone/>
            </a:pPr>
            <a:r>
              <a:rPr lang="en-GB" sz="3200" b="1" dirty="0"/>
              <a:t>The International Physical Literacy Association May 2014</a:t>
            </a:r>
          </a:p>
          <a:p>
            <a:pPr marL="0" indent="0" algn="ctr">
              <a:buNone/>
            </a:pPr>
            <a:r>
              <a:rPr lang="en-GB" sz="3200" b="1" dirty="0"/>
              <a:t>www.physicalliteracy.ca</a:t>
            </a:r>
          </a:p>
        </p:txBody>
      </p:sp>
    </p:spTree>
    <p:extLst>
      <p:ext uri="{BB962C8B-B14F-4D97-AF65-F5344CB8AC3E}">
        <p14:creationId xmlns:p14="http://schemas.microsoft.com/office/powerpoint/2010/main" val="251333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436795"/>
            <a:ext cx="9905998" cy="1478570"/>
          </a:xfrm>
        </p:spPr>
        <p:txBody>
          <a:bodyPr/>
          <a:lstStyle/>
          <a:p>
            <a:pPr algn="ctr"/>
            <a:br>
              <a:rPr lang="en-GB" b="1" dirty="0"/>
            </a:br>
            <a:r>
              <a:rPr lang="en-GB" b="1" dirty="0"/>
              <a:t>Fundamental MOVEMENT SKILLS (FMS)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3" y="1157574"/>
            <a:ext cx="10871200" cy="1478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“Fundamental Movement skills are movement patterns that involve various body parts and provide the basis for Physical Literacy.” </a:t>
            </a:r>
          </a:p>
          <a:p>
            <a:pPr marL="0" indent="0">
              <a:buNone/>
            </a:pPr>
            <a:r>
              <a:rPr lang="en-GB" dirty="0"/>
              <a:t>Lindsay Broomfield, Complete Guide to Primary Gymnastics (2011)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BC1C1-4D97-B7AC-8F10-E88AA0855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215"/>
              </p:ext>
            </p:extLst>
          </p:nvPr>
        </p:nvGraphicFramePr>
        <p:xfrm>
          <a:off x="270933" y="2751943"/>
          <a:ext cx="11455401" cy="376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467">
                  <a:extLst>
                    <a:ext uri="{9D8B030D-6E8A-4147-A177-3AD203B41FA5}">
                      <a16:colId xmlns:a16="http://schemas.microsoft.com/office/drawing/2014/main" val="3744870607"/>
                    </a:ext>
                  </a:extLst>
                </a:gridCol>
                <a:gridCol w="3818467">
                  <a:extLst>
                    <a:ext uri="{9D8B030D-6E8A-4147-A177-3AD203B41FA5}">
                      <a16:colId xmlns:a16="http://schemas.microsoft.com/office/drawing/2014/main" val="2871595559"/>
                    </a:ext>
                  </a:extLst>
                </a:gridCol>
                <a:gridCol w="3818467">
                  <a:extLst>
                    <a:ext uri="{9D8B030D-6E8A-4147-A177-3AD203B41FA5}">
                      <a16:colId xmlns:a16="http://schemas.microsoft.com/office/drawing/2014/main" val="3343156366"/>
                    </a:ext>
                  </a:extLst>
                </a:gridCol>
              </a:tblGrid>
              <a:tr h="80061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Locomotor </a:t>
                      </a:r>
                    </a:p>
                    <a:p>
                      <a:pPr algn="ctr"/>
                      <a:r>
                        <a:rPr lang="en-GB" sz="2400" b="1" dirty="0"/>
                        <a:t>(Body Movement)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Stability </a:t>
                      </a:r>
                    </a:p>
                    <a:p>
                      <a:pPr algn="ctr"/>
                      <a:r>
                        <a:rPr lang="en-GB" sz="2400" b="1" dirty="0"/>
                        <a:t>(Body Management)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Manipulative </a:t>
                      </a:r>
                    </a:p>
                    <a:p>
                      <a:pPr algn="ctr"/>
                      <a:r>
                        <a:rPr lang="en-GB" sz="2400" b="1" dirty="0"/>
                        <a:t>(Object Control)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56019"/>
                  </a:ext>
                </a:extLst>
              </a:tr>
              <a:tr h="29413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Run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Jump (height)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Jump (distance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Skip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Hop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Gallop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Crawl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Swim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Roll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Bend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Stretch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Turn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Swing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Climb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Throw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Catch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Bounce</a:t>
                      </a:r>
                      <a:br>
                        <a:rPr lang="en-GB" sz="2000" b="1" dirty="0"/>
                      </a:br>
                      <a:r>
                        <a:rPr lang="en-GB" sz="2000" b="1" dirty="0"/>
                        <a:t>Strike (</a:t>
                      </a:r>
                      <a:r>
                        <a:rPr lang="en-GB" sz="2000" b="1" dirty="0" err="1"/>
                        <a:t>eg</a:t>
                      </a:r>
                      <a:r>
                        <a:rPr lang="en-GB" sz="2000" b="1" dirty="0"/>
                        <a:t> hockey stick, bat, racket)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Balance (on head, body, bat, racket)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Kick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/>
                        <a:t>Dribble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85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78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4272"/>
            <a:ext cx="9905998" cy="1478570"/>
          </a:xfrm>
        </p:spPr>
        <p:txBody>
          <a:bodyPr/>
          <a:lstStyle/>
          <a:p>
            <a:pPr algn="ctr"/>
            <a:r>
              <a:rPr lang="en-GB" b="1" dirty="0"/>
              <a:t>Progressing PE through primary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P1 &amp; 2: focus on FMS and Play.  Sugg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BC1C1-4D97-B7AC-8F10-E88AA085509E}"/>
              </a:ext>
            </a:extLst>
          </p:cNvPr>
          <p:cNvGraphicFramePr>
            <a:graphicFrameLocks noGrp="1"/>
          </p:cNvGraphicFramePr>
          <p:nvPr/>
        </p:nvGraphicFramePr>
        <p:xfrm>
          <a:off x="387031" y="1066799"/>
          <a:ext cx="11414760" cy="556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952">
                  <a:extLst>
                    <a:ext uri="{9D8B030D-6E8A-4147-A177-3AD203B41FA5}">
                      <a16:colId xmlns:a16="http://schemas.microsoft.com/office/drawing/2014/main" val="3821393409"/>
                    </a:ext>
                  </a:extLst>
                </a:gridCol>
                <a:gridCol w="2282952">
                  <a:extLst>
                    <a:ext uri="{9D8B030D-6E8A-4147-A177-3AD203B41FA5}">
                      <a16:colId xmlns:a16="http://schemas.microsoft.com/office/drawing/2014/main" val="3873931732"/>
                    </a:ext>
                  </a:extLst>
                </a:gridCol>
                <a:gridCol w="2282952">
                  <a:extLst>
                    <a:ext uri="{9D8B030D-6E8A-4147-A177-3AD203B41FA5}">
                      <a16:colId xmlns:a16="http://schemas.microsoft.com/office/drawing/2014/main" val="3744870607"/>
                    </a:ext>
                  </a:extLst>
                </a:gridCol>
                <a:gridCol w="2282952">
                  <a:extLst>
                    <a:ext uri="{9D8B030D-6E8A-4147-A177-3AD203B41FA5}">
                      <a16:colId xmlns:a16="http://schemas.microsoft.com/office/drawing/2014/main" val="2871595559"/>
                    </a:ext>
                  </a:extLst>
                </a:gridCol>
                <a:gridCol w="2282952">
                  <a:extLst>
                    <a:ext uri="{9D8B030D-6E8A-4147-A177-3AD203B41FA5}">
                      <a16:colId xmlns:a16="http://schemas.microsoft.com/office/drawing/2014/main" val="3343156366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P1 &amp; 2</a:t>
                      </a:r>
                    </a:p>
                    <a:p>
                      <a:pPr algn="ctr"/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P3, 4 &amp;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P6 &amp; 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56019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1600" dirty="0"/>
                        <a:t>Focus &amp; Approaches (suggested)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FMS, Play,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social games (</a:t>
                      </a:r>
                      <a:r>
                        <a:rPr lang="en-GB" sz="1600" dirty="0" err="1"/>
                        <a:t>eg</a:t>
                      </a:r>
                      <a:r>
                        <a:rPr lang="en-GB" sz="1600" dirty="0"/>
                        <a:t> parachute),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Story approach,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BMT,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movement to music, gymnastics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Outdoor learning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TGFU,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cooperative/team games, BMT,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introduction to benchmarks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Aesthetics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    (Dance, gymnastics)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Outdoor learning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Sport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Sport specific skills, Cooperative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Development of benchmark knowledge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Outdoor learning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Sport specific,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transition to Secondary,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BGE Journal/Diary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85874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1600" dirty="0"/>
                        <a:t>Frequency&amp; Duration (suggested minimum)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 x 30 mins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 x 40 mins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 x 1 hour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 x 1 hour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78099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1600" dirty="0"/>
                        <a:t>Outcomes/</a:t>
                      </a:r>
                    </a:p>
                    <a:p>
                      <a:r>
                        <a:rPr lang="en-GB" sz="1600" dirty="0"/>
                        <a:t>Benchmarks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Introduce concepts, develop knowledge of basic movements and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Introduction to benchmarks in LI and plenary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Benchmark discussion in LI/SC and/or plenary</a:t>
                      </a:r>
                    </a:p>
                    <a:p>
                      <a:pPr algn="ctr"/>
                      <a:r>
                        <a:rPr lang="en-GB" sz="1600" dirty="0"/>
                        <a:t>Pupils self assess on benchmarks in BGE Journal/Diary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58767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1600" dirty="0"/>
                        <a:t>Delivered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Class teacher led</a:t>
                      </a:r>
                    </a:p>
                    <a:p>
                      <a:r>
                        <a:rPr lang="en-GB" sz="1600" dirty="0"/>
                        <a:t>(with appropriate Support)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Class Teacher led</a:t>
                      </a:r>
                    </a:p>
                    <a:p>
                      <a:r>
                        <a:rPr lang="en-GB" sz="1600" dirty="0"/>
                        <a:t>(with appropriate Support)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Class Teacher</a:t>
                      </a:r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Visiting Secondary PE teacher </a:t>
                      </a:r>
                    </a:p>
                    <a:p>
                      <a:pPr algn="ctr"/>
                      <a:r>
                        <a:rPr lang="en-GB" sz="1600" dirty="0"/>
                        <a:t>(where available for transition)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98255"/>
                  </a:ext>
                </a:extLst>
              </a:tr>
            </a:tbl>
          </a:graphicData>
        </a:graphic>
      </p:graphicFrame>
      <p:sp>
        <p:nvSpPr>
          <p:cNvPr id="6" name="Arrow: Up-Down 5">
            <a:extLst>
              <a:ext uri="{FF2B5EF4-FFF2-40B4-BE49-F238E27FC236}">
                <a16:creationId xmlns:a16="http://schemas.microsoft.com/office/drawing/2014/main" id="{5FD00191-5EA6-2AC0-7341-0E119FB8A01C}"/>
              </a:ext>
            </a:extLst>
          </p:cNvPr>
          <p:cNvSpPr/>
          <p:nvPr/>
        </p:nvSpPr>
        <p:spPr>
          <a:xfrm rot="5400000">
            <a:off x="9267212" y="3107103"/>
            <a:ext cx="409162" cy="14173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7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4272"/>
            <a:ext cx="9905998" cy="1478570"/>
          </a:xfrm>
        </p:spPr>
        <p:txBody>
          <a:bodyPr/>
          <a:lstStyle/>
          <a:p>
            <a:pPr algn="ctr"/>
            <a:r>
              <a:rPr lang="en-GB" b="1" dirty="0"/>
              <a:t>SUGGESTED LESSON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P1 &amp; 2: focus on FMS and Play.  Sugg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BC1C1-4D97-B7AC-8F10-E88AA0855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7217"/>
              </p:ext>
            </p:extLst>
          </p:nvPr>
        </p:nvGraphicFramePr>
        <p:xfrm>
          <a:off x="400050" y="1346935"/>
          <a:ext cx="11401741" cy="520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821393409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3873931732"/>
                    </a:ext>
                  </a:extLst>
                </a:gridCol>
                <a:gridCol w="2597212">
                  <a:extLst>
                    <a:ext uri="{9D8B030D-6E8A-4147-A177-3AD203B41FA5}">
                      <a16:colId xmlns:a16="http://schemas.microsoft.com/office/drawing/2014/main" val="3744870607"/>
                    </a:ext>
                  </a:extLst>
                </a:gridCol>
                <a:gridCol w="2282952">
                  <a:extLst>
                    <a:ext uri="{9D8B030D-6E8A-4147-A177-3AD203B41FA5}">
                      <a16:colId xmlns:a16="http://schemas.microsoft.com/office/drawing/2014/main" val="2871595559"/>
                    </a:ext>
                  </a:extLst>
                </a:gridCol>
                <a:gridCol w="2282952">
                  <a:extLst>
                    <a:ext uri="{9D8B030D-6E8A-4147-A177-3AD203B41FA5}">
                      <a16:colId xmlns:a16="http://schemas.microsoft.com/office/drawing/2014/main" val="3343156366"/>
                    </a:ext>
                  </a:extLst>
                </a:gridCol>
              </a:tblGrid>
              <a:tr h="773441">
                <a:tc>
                  <a:txBody>
                    <a:bodyPr/>
                    <a:lstStyle/>
                    <a:p>
                      <a:pPr algn="ctr"/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P1 &amp; 2</a:t>
                      </a:r>
                    </a:p>
                    <a:p>
                      <a:pPr algn="ctr"/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P3, 4 &amp; 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P6 &amp; P7</a:t>
                      </a:r>
                    </a:p>
                    <a:p>
                      <a:pPr algn="ctr"/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P7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56019"/>
                  </a:ext>
                </a:extLst>
              </a:tr>
              <a:tr h="1184845">
                <a:tc>
                  <a:txBody>
                    <a:bodyPr/>
                    <a:lstStyle/>
                    <a:p>
                      <a:r>
                        <a:rPr lang="en-GB" sz="1600" b="1" dirty="0"/>
                        <a:t>Frequency&amp; Duration (suggested minimum)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 x 30 mins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 x 40 mins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 x 1 hour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 x 1 hour per week </a:t>
                      </a:r>
                    </a:p>
                    <a:p>
                      <a:pPr algn="ctr"/>
                      <a:r>
                        <a:rPr lang="en-GB" sz="1600" dirty="0"/>
                        <a:t>(2 hours)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780992"/>
                  </a:ext>
                </a:extLst>
              </a:tr>
              <a:tr h="3242227">
                <a:tc>
                  <a:txBody>
                    <a:bodyPr/>
                    <a:lstStyle/>
                    <a:p>
                      <a:r>
                        <a:rPr lang="en-GB" sz="1600" b="1" dirty="0"/>
                        <a:t>Suggested Lesson Breakdown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5 mins: pulse raiser warm up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10 mins: FMS Focus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10 mins: Game/Free play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5 mins: Relaxation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(Give out PE stars)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 mins: Pulse raiser warm up</a:t>
                      </a:r>
                    </a:p>
                    <a:p>
                      <a:br>
                        <a:rPr lang="en-GB" sz="1600" dirty="0"/>
                      </a:br>
                      <a:r>
                        <a:rPr lang="en-GB" sz="1600" dirty="0"/>
                        <a:t>10 mins: Skill introduction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20 mins: TGFU Game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5 mins: Cool down/</a:t>
                      </a:r>
                    </a:p>
                    <a:p>
                      <a:r>
                        <a:rPr lang="en-GB" sz="1600" dirty="0"/>
                        <a:t>Relaxation/Plenary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(Give out PE stars)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982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879817-F10D-3C89-DFD9-6613AEA9AE5F}"/>
              </a:ext>
            </a:extLst>
          </p:cNvPr>
          <p:cNvSpPr txBox="1"/>
          <p:nvPr/>
        </p:nvSpPr>
        <p:spPr>
          <a:xfrm>
            <a:off x="7905750" y="3181350"/>
            <a:ext cx="31416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10</a:t>
            </a:r>
            <a:r>
              <a:rPr lang="en-GB" sz="1800" dirty="0">
                <a:solidFill>
                  <a:schemeClr val="bg1"/>
                </a:solidFill>
              </a:rPr>
              <a:t> mins: pulse raiser warm up including skill development</a:t>
            </a: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10 mins skill development</a:t>
            </a: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15 mins: TGFU related to theme</a:t>
            </a: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20 mins: Game</a:t>
            </a: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5 mins Cool Down/Plenary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(Give out PE stars)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4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4272"/>
            <a:ext cx="9905998" cy="1084415"/>
          </a:xfrm>
        </p:spPr>
        <p:txBody>
          <a:bodyPr/>
          <a:lstStyle/>
          <a:p>
            <a:pPr algn="ctr"/>
            <a:r>
              <a:rPr lang="en-GB" b="1" dirty="0"/>
              <a:t>Weekly planner (SUGGESTED FORMAT)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33" y="5556479"/>
            <a:ext cx="9905999" cy="8442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Don’t be afraid to repeat the same lesson if you think the points need more time to develop or be reinforced.  Teacher judgement is key.</a:t>
            </a:r>
          </a:p>
          <a:p>
            <a:endParaRPr lang="en-GB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4E63D3-F4CB-40FB-6CB3-ED0C53410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06485"/>
              </p:ext>
            </p:extLst>
          </p:nvPr>
        </p:nvGraphicFramePr>
        <p:xfrm>
          <a:off x="1081026" y="1543335"/>
          <a:ext cx="9905999" cy="360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14">
                  <a:extLst>
                    <a:ext uri="{9D8B030D-6E8A-4147-A177-3AD203B41FA5}">
                      <a16:colId xmlns:a16="http://schemas.microsoft.com/office/drawing/2014/main" val="2181730154"/>
                    </a:ext>
                  </a:extLst>
                </a:gridCol>
                <a:gridCol w="3056695">
                  <a:extLst>
                    <a:ext uri="{9D8B030D-6E8A-4147-A177-3AD203B41FA5}">
                      <a16:colId xmlns:a16="http://schemas.microsoft.com/office/drawing/2014/main" val="1206864154"/>
                    </a:ext>
                  </a:extLst>
                </a:gridCol>
                <a:gridCol w="3056695">
                  <a:extLst>
                    <a:ext uri="{9D8B030D-6E8A-4147-A177-3AD203B41FA5}">
                      <a16:colId xmlns:a16="http://schemas.microsoft.com/office/drawing/2014/main" val="3766998378"/>
                    </a:ext>
                  </a:extLst>
                </a:gridCol>
                <a:gridCol w="3056695">
                  <a:extLst>
                    <a:ext uri="{9D8B030D-6E8A-4147-A177-3AD203B41FA5}">
                      <a16:colId xmlns:a16="http://schemas.microsoft.com/office/drawing/2014/main" val="1477756544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P1-3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P3-5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P6&amp;7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960351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Introduce Fundamental Skill focus</a:t>
                      </a:r>
                    </a:p>
                    <a:p>
                      <a:pPr algn="ctr"/>
                      <a:r>
                        <a:rPr lang="en-GB" sz="1600" b="1" dirty="0"/>
                        <a:t>(Allow pupils to explore the skill)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Introduce the skill/Game focus</a:t>
                      </a:r>
                    </a:p>
                    <a:p>
                      <a:pPr algn="ctr"/>
                      <a:r>
                        <a:rPr lang="en-GB" sz="1600" b="1" dirty="0"/>
                        <a:t>TGFU 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Skills focus</a:t>
                      </a:r>
                    </a:p>
                    <a:p>
                      <a:pPr algn="ctr"/>
                      <a:r>
                        <a:rPr lang="en-GB" sz="1600" b="1" dirty="0"/>
                        <a:t>Game/sport related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57649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Consolidate/Develop Fundamental Skill focus</a:t>
                      </a:r>
                    </a:p>
                    <a:p>
                      <a:pPr algn="ctr"/>
                      <a:r>
                        <a:rPr lang="en-GB" sz="1600" b="1" dirty="0"/>
                        <a:t>(build on prior knowledge)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Consolidation of previous lesson.  Reinforce and/or develop the concepts covered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Reinforce previous day’s focus</a:t>
                      </a:r>
                    </a:p>
                    <a:p>
                      <a:pPr algn="ctr"/>
                      <a:r>
                        <a:rPr lang="en-GB" sz="1600" b="1" dirty="0"/>
                        <a:t>Emphasis on small sided games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836147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Social Development: Cooperate/compete with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Development of game concepts</a:t>
                      </a:r>
                    </a:p>
                    <a:p>
                      <a:pPr algn="ctr"/>
                      <a:r>
                        <a:rPr lang="en-GB" sz="1600" b="1" dirty="0"/>
                        <a:t>Relate to SALs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7016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Free play/Game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582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2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117861"/>
            <a:ext cx="9905998" cy="786203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LESSON PLANNING: P1-3 (Play focus)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4E63D3-F4CB-40FB-6CB3-ED0C53410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67600"/>
              </p:ext>
            </p:extLst>
          </p:nvPr>
        </p:nvGraphicFramePr>
        <p:xfrm>
          <a:off x="267613" y="493659"/>
          <a:ext cx="11385174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69">
                  <a:extLst>
                    <a:ext uri="{9D8B030D-6E8A-4147-A177-3AD203B41FA5}">
                      <a16:colId xmlns:a16="http://schemas.microsoft.com/office/drawing/2014/main" val="2181730154"/>
                    </a:ext>
                  </a:extLst>
                </a:gridCol>
                <a:gridCol w="1965435">
                  <a:extLst>
                    <a:ext uri="{9D8B030D-6E8A-4147-A177-3AD203B41FA5}">
                      <a16:colId xmlns:a16="http://schemas.microsoft.com/office/drawing/2014/main" val="1206864154"/>
                    </a:ext>
                  </a:extLst>
                </a:gridCol>
                <a:gridCol w="2163390">
                  <a:extLst>
                    <a:ext uri="{9D8B030D-6E8A-4147-A177-3AD203B41FA5}">
                      <a16:colId xmlns:a16="http://schemas.microsoft.com/office/drawing/2014/main" val="79653443"/>
                    </a:ext>
                  </a:extLst>
                </a:gridCol>
                <a:gridCol w="2170760">
                  <a:extLst>
                    <a:ext uri="{9D8B030D-6E8A-4147-A177-3AD203B41FA5}">
                      <a16:colId xmlns:a16="http://schemas.microsoft.com/office/drawing/2014/main" val="3967983875"/>
                    </a:ext>
                  </a:extLst>
                </a:gridCol>
                <a:gridCol w="2170760">
                  <a:extLst>
                    <a:ext uri="{9D8B030D-6E8A-4147-A177-3AD203B41FA5}">
                      <a16:colId xmlns:a16="http://schemas.microsoft.com/office/drawing/2014/main" val="101710376"/>
                    </a:ext>
                  </a:extLst>
                </a:gridCol>
                <a:gridCol w="1085380">
                  <a:extLst>
                    <a:ext uri="{9D8B030D-6E8A-4147-A177-3AD203B41FA5}">
                      <a16:colId xmlns:a16="http://schemas.microsoft.com/office/drawing/2014/main" val="3524607061"/>
                    </a:ext>
                  </a:extLst>
                </a:gridCol>
                <a:gridCol w="1085380">
                  <a:extLst>
                    <a:ext uri="{9D8B030D-6E8A-4147-A177-3AD203B41FA5}">
                      <a16:colId xmlns:a16="http://schemas.microsoft.com/office/drawing/2014/main" val="2725729102"/>
                    </a:ext>
                  </a:extLst>
                </a:gridCol>
              </a:tblGrid>
              <a:tr h="40200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Week/Day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Warm up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Skills focus</a:t>
                      </a:r>
                    </a:p>
                    <a:p>
                      <a:pPr algn="ctr"/>
                      <a:r>
                        <a:rPr lang="en-GB" sz="1600" b="1" dirty="0"/>
                        <a:t>(</a:t>
                      </a:r>
                      <a:r>
                        <a:rPr lang="en-GB" sz="1600" b="1" dirty="0" err="1"/>
                        <a:t>eg</a:t>
                      </a:r>
                      <a:r>
                        <a:rPr lang="en-GB" sz="1600" b="1" dirty="0"/>
                        <a:t> Throwing)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Game/Application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Cool Down/Relaxation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Equipment needed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60351"/>
                  </a:ext>
                </a:extLst>
              </a:tr>
              <a:tr h="174096"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Teacher directed warm up, BMT, include jogging, skipping, sidestepping running backwards etc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Throwing and Catching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     (small ball)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Individual work,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 err="1"/>
                        <a:t>Eg</a:t>
                      </a:r>
                      <a:r>
                        <a:rPr lang="en-GB" sz="1200" b="1" dirty="0"/>
                        <a:t> Hand to hand,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Two hands to one hand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Encourage creativity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     (</a:t>
                      </a:r>
                      <a:r>
                        <a:rPr lang="en-GB" sz="1200" b="1" dirty="0" err="1"/>
                        <a:t>eg</a:t>
                      </a:r>
                      <a:r>
                        <a:rPr lang="en-GB" sz="1200" b="1" dirty="0"/>
                        <a:t> pick best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Knock the hat off the snowman/person</a:t>
                      </a:r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r>
                        <a:rPr lang="en-GB" sz="1200" b="1" dirty="0"/>
                        <a:t>All pupils are snowmen with a marker on their head for a hat.  Knock as many hats off without losing yours. </a:t>
                      </a:r>
                    </a:p>
                    <a:p>
                      <a:pPr algn="ctr"/>
                      <a:r>
                        <a:rPr lang="en-GB" sz="1200" b="1" dirty="0"/>
                        <a:t>Set number of lives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Musical Catching</a:t>
                      </a:r>
                    </a:p>
                    <a:p>
                      <a:pPr algn="ctr"/>
                      <a:r>
                        <a:rPr lang="en-GB" sz="1200" b="1" dirty="0"/>
                        <a:t>Throw and catch the ball to yourself.  When the music stops, you must have the ball in your hands.  </a:t>
                      </a:r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r>
                        <a:rPr lang="en-GB" sz="1200" b="1" dirty="0"/>
                        <a:t>3 lives then put your ball away and sit down and be an extra judge.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Small 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57649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Pointy Cones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between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442124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Marker cones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between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59964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Pool noodles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3-5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081582"/>
                  </a:ext>
                </a:extLst>
              </a:tr>
              <a:tr h="174096"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Frozen tig</a:t>
                      </a:r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r>
                        <a:rPr lang="en-GB" sz="1200" b="1" dirty="0"/>
                        <a:t>3 Ice Wizards with a freeze wand (pool noodle)</a:t>
                      </a:r>
                    </a:p>
                    <a:p>
                      <a:pPr algn="ctr"/>
                      <a:r>
                        <a:rPr lang="en-GB" sz="1200" b="1" dirty="0"/>
                        <a:t>If you are tagged, the only way you are unfrozen is if you catch a magic snowball from a partner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Save the Forest</a:t>
                      </a:r>
                    </a:p>
                    <a:p>
                      <a:pPr algn="ctr"/>
                      <a:r>
                        <a:rPr lang="en-GB" sz="1200" b="1" dirty="0"/>
                        <a:t>(Put out the forest fires using your snowball)</a:t>
                      </a:r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r>
                        <a:rPr lang="en-GB" sz="1200" b="1" dirty="0"/>
                        <a:t>Trees on fire = cones with beanbags on top</a:t>
                      </a:r>
                    </a:p>
                    <a:p>
                      <a:pPr algn="ctr"/>
                      <a:r>
                        <a:rPr lang="en-GB" sz="1200" b="1" dirty="0"/>
                        <a:t>Throw snowball and knock beanbag off the cone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Ice cream cones</a:t>
                      </a:r>
                    </a:p>
                    <a:p>
                      <a:pPr algn="l"/>
                      <a:r>
                        <a:rPr lang="en-GB" sz="1200" b="1" dirty="0"/>
                        <a:t>(pupils have a cone or marker (oyster) each and have to throw and catch a snowball: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GB" sz="1200" b="1" dirty="0"/>
                        <a:t>with a partner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GB" sz="1200" b="1" dirty="0"/>
                        <a:t>As many partners as you can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Rainbow Breaths</a:t>
                      </a:r>
                    </a:p>
                    <a:p>
                      <a:pPr algn="ctr"/>
                      <a:endParaRPr lang="en-GB" sz="1200" b="1" dirty="0"/>
                    </a:p>
                    <a:p>
                      <a:pPr algn="ctr"/>
                      <a:r>
                        <a:rPr lang="en-GB" sz="1200" b="1" dirty="0"/>
                        <a:t>(Go Noodle)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Small 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836147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Pointy Cones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between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204555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Marker cones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between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787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Pool noodles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3-5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05496"/>
                  </a:ext>
                </a:extLst>
              </a:tr>
              <a:tr h="174096"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Movement to music: when the music plays run/skip/move as directed.</a:t>
                      </a:r>
                    </a:p>
                    <a:p>
                      <a:pPr algn="ctr"/>
                      <a:r>
                        <a:rPr lang="en-GB" sz="1200" b="1" dirty="0"/>
                        <a:t>When it stops, freeze/crouch/stand in a certain way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Individual work: cone and ball, throw and catch to self or with a partner.</a:t>
                      </a:r>
                    </a:p>
                    <a:p>
                      <a:pPr algn="ctr"/>
                      <a:r>
                        <a:rPr lang="en-GB" sz="1200" b="1" dirty="0"/>
                        <a:t>Can you flip the ball out and catch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Clear your garden</a:t>
                      </a:r>
                    </a:p>
                    <a:p>
                      <a:pPr algn="ctr"/>
                      <a:r>
                        <a:rPr lang="en-GB" sz="1200" b="1" dirty="0"/>
                        <a:t>2 teams in a half of the hall each</a:t>
                      </a:r>
                    </a:p>
                    <a:p>
                      <a:pPr algn="ctr"/>
                      <a:r>
                        <a:rPr lang="en-GB" sz="1200" b="1" dirty="0"/>
                        <a:t>Throw the snowballs into your neighbours garden to make sure yours is clear!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Victorious</a:t>
                      </a:r>
                    </a:p>
                    <a:p>
                      <a:pPr algn="ctr"/>
                      <a:r>
                        <a:rPr lang="en-GB" sz="1200" b="1" dirty="0"/>
                        <a:t>(Go Noodle)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Small 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70162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Pointy Cones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between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055562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Marker cones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1 between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191775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Pool noodles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3-5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71810"/>
                  </a:ext>
                </a:extLst>
              </a:tr>
              <a:tr h="174096"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Pupils choose a warm up game e.g. any tig game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Free play</a:t>
                      </a:r>
                    </a:p>
                    <a:p>
                      <a:pPr algn="l"/>
                      <a:r>
                        <a:rPr lang="en-GB" sz="1200" b="1" dirty="0"/>
                        <a:t>Either set out lots of equipment and pupils choose or Set up focused play zones</a:t>
                      </a:r>
                    </a:p>
                    <a:p>
                      <a:pPr algn="l"/>
                      <a:r>
                        <a:rPr lang="en-GB" sz="1200" b="1" dirty="0"/>
                        <a:t>Pupils responsible for tidying equipment.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Musical Statues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Frisbees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Bikes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582392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Large ball 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Small ball 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507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Hoops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Beanbags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74738"/>
                  </a:ext>
                </a:extLst>
              </a:tr>
              <a:tr h="17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Scarves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Tennis bats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3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12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006"/>
            <a:ext cx="9905998" cy="1084415"/>
          </a:xfrm>
        </p:spPr>
        <p:txBody>
          <a:bodyPr/>
          <a:lstStyle/>
          <a:p>
            <a:pPr algn="ctr"/>
            <a:r>
              <a:rPr lang="en-GB" dirty="0"/>
              <a:t>Lesson planning: p1-3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31" y="3604089"/>
            <a:ext cx="4096770" cy="7799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F7B3630-C3DD-275E-7645-3FFC35A5C413}"/>
              </a:ext>
            </a:extLst>
          </p:cNvPr>
          <p:cNvSpPr/>
          <p:nvPr/>
        </p:nvSpPr>
        <p:spPr>
          <a:xfrm>
            <a:off x="-1" y="251011"/>
            <a:ext cx="3987053" cy="35543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19DE778-935B-D2CD-2EB7-4009A2569C2C}"/>
              </a:ext>
            </a:extLst>
          </p:cNvPr>
          <p:cNvSpPr/>
          <p:nvPr/>
        </p:nvSpPr>
        <p:spPr>
          <a:xfrm>
            <a:off x="3987053" y="1108422"/>
            <a:ext cx="4484594" cy="2145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9" name="Picture 2" descr="S1 – S3 Broad General Education | Physical Education Department">
            <a:extLst>
              <a:ext uri="{FF2B5EF4-FFF2-40B4-BE49-F238E27FC236}">
                <a16:creationId xmlns:a16="http://schemas.microsoft.com/office/drawing/2014/main" id="{A4AC72E9-D5FD-FA91-D956-5F3C981E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65" y="4187221"/>
            <a:ext cx="4680352" cy="26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CF7EBC-96EF-2199-9C7B-6FAC5193D23F}"/>
              </a:ext>
            </a:extLst>
          </p:cNvPr>
          <p:cNvSpPr txBox="1"/>
          <p:nvPr/>
        </p:nvSpPr>
        <p:spPr>
          <a:xfrm>
            <a:off x="5026958" y="1478440"/>
            <a:ext cx="2182906" cy="369332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THROWING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48F439-9228-DABB-531B-0D03C395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71259"/>
              </p:ext>
            </p:extLst>
          </p:nvPr>
        </p:nvGraphicFramePr>
        <p:xfrm>
          <a:off x="108992" y="4240386"/>
          <a:ext cx="6523476" cy="250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906">
                  <a:extLst>
                    <a:ext uri="{9D8B030D-6E8A-4147-A177-3AD203B41FA5}">
                      <a16:colId xmlns:a16="http://schemas.microsoft.com/office/drawing/2014/main" val="2181730154"/>
                    </a:ext>
                  </a:extLst>
                </a:gridCol>
                <a:gridCol w="5187490">
                  <a:extLst>
                    <a:ext uri="{9D8B030D-6E8A-4147-A177-3AD203B41FA5}">
                      <a16:colId xmlns:a16="http://schemas.microsoft.com/office/drawing/2014/main" val="1206864154"/>
                    </a:ext>
                  </a:extLst>
                </a:gridCol>
                <a:gridCol w="635080">
                  <a:extLst>
                    <a:ext uri="{9D8B030D-6E8A-4147-A177-3AD203B41FA5}">
                      <a16:colId xmlns:a16="http://schemas.microsoft.com/office/drawing/2014/main" val="716714252"/>
                    </a:ext>
                  </a:extLst>
                </a:gridCol>
              </a:tblGrid>
              <a:tr h="41755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I can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960351"/>
                  </a:ext>
                </a:extLst>
              </a:tr>
              <a:tr h="41755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Work independently to throw and catch the 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757649"/>
                  </a:ext>
                </a:extLst>
              </a:tr>
              <a:tr h="41755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Throw the ball in different ways (e.g. left/right/two hands)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836147"/>
                  </a:ext>
                </a:extLst>
              </a:tr>
              <a:tr h="41755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Throw the ball towards/accurately towards a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70162"/>
                  </a:ext>
                </a:extLst>
              </a:tr>
              <a:tr h="41755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Throw and catch the ball with a partner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582392"/>
                  </a:ext>
                </a:extLst>
              </a:tr>
              <a:tr h="417551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Throw/catch in dynamic/pressured situations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57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C71AFAB-265A-A4A5-87B5-401FD7C4AACB}"/>
              </a:ext>
            </a:extLst>
          </p:cNvPr>
          <p:cNvSpPr txBox="1"/>
          <p:nvPr/>
        </p:nvSpPr>
        <p:spPr>
          <a:xfrm>
            <a:off x="4160718" y="2081531"/>
            <a:ext cx="3594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Pupils will develop their throwing skills and demonstrate application and understanding in a range of contexts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B9A317C-24D0-34F1-A07C-77745BC1E13A}"/>
              </a:ext>
            </a:extLst>
          </p:cNvPr>
          <p:cNvSpPr/>
          <p:nvPr/>
        </p:nvSpPr>
        <p:spPr>
          <a:xfrm>
            <a:off x="8301267" y="134471"/>
            <a:ext cx="3890734" cy="34289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CD915-2943-4EC1-6BEC-9BBB48D85690}"/>
              </a:ext>
            </a:extLst>
          </p:cNvPr>
          <p:cNvSpPr txBox="1"/>
          <p:nvPr/>
        </p:nvSpPr>
        <p:spPr>
          <a:xfrm>
            <a:off x="9726706" y="1478439"/>
            <a:ext cx="1074688" cy="369332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Accuracy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7AE10-86FB-1ECB-D704-DB9F92B2A150}"/>
              </a:ext>
            </a:extLst>
          </p:cNvPr>
          <p:cNvSpPr txBox="1"/>
          <p:nvPr/>
        </p:nvSpPr>
        <p:spPr>
          <a:xfrm>
            <a:off x="1368280" y="1638738"/>
            <a:ext cx="1228166" cy="369332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Technique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AD644-6713-997F-ED62-41D5D5984FCF}"/>
              </a:ext>
            </a:extLst>
          </p:cNvPr>
          <p:cNvSpPr txBox="1"/>
          <p:nvPr/>
        </p:nvSpPr>
        <p:spPr>
          <a:xfrm>
            <a:off x="1281954" y="2148467"/>
            <a:ext cx="1450040" cy="707886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Underarm/Overarm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Side on 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Transfer 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Follow through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3675A-C302-612B-598A-4FB3C9532969}"/>
              </a:ext>
            </a:extLst>
          </p:cNvPr>
          <p:cNvSpPr txBox="1"/>
          <p:nvPr/>
        </p:nvSpPr>
        <p:spPr>
          <a:xfrm>
            <a:off x="9606804" y="1902089"/>
            <a:ext cx="1450040" cy="707886"/>
          </a:xfrm>
          <a:prstGeom prst="rect">
            <a:avLst/>
          </a:prstGeom>
          <a:noFill/>
          <a:ln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Towards a target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Hit a target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To a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Right/Left/Two hand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A86EBB-7D8F-32A8-508A-7F1E52D4CAA5}"/>
              </a:ext>
            </a:extLst>
          </p:cNvPr>
          <p:cNvSpPr txBox="1"/>
          <p:nvPr/>
        </p:nvSpPr>
        <p:spPr>
          <a:xfrm>
            <a:off x="6660777" y="3657265"/>
            <a:ext cx="613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Benchmarks Covered</a:t>
            </a:r>
          </a:p>
        </p:txBody>
      </p:sp>
    </p:spTree>
    <p:extLst>
      <p:ext uri="{BB962C8B-B14F-4D97-AF65-F5344CB8AC3E}">
        <p14:creationId xmlns:p14="http://schemas.microsoft.com/office/powerpoint/2010/main" val="400071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CE35-3A6A-B228-25A7-60AC686F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Course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797FF-7ADD-9747-ECE3-2F006F0D9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Reinforce the importance of P.E.  as an educational entity delivered by GTCS registered teachers</a:t>
            </a:r>
          </a:p>
          <a:p>
            <a:r>
              <a:rPr lang="en-GB" dirty="0"/>
              <a:t>Emphasise that class teachers are the experts of their own classes and don’t have to be ‘sporty’ to deliver P.E.  </a:t>
            </a:r>
          </a:p>
          <a:p>
            <a:r>
              <a:rPr lang="en-GB" dirty="0"/>
              <a:t>Provide a simple formats and approaches that can be used to ensure that P.E. at lessons through primary are age and stage appropriate</a:t>
            </a:r>
          </a:p>
          <a:p>
            <a:r>
              <a:rPr lang="en-GB" dirty="0"/>
              <a:t>Show examples of the impact of progressions from P1-P7</a:t>
            </a:r>
          </a:p>
          <a:p>
            <a:r>
              <a:rPr lang="en-GB" dirty="0"/>
              <a:t>Give teachers the confidence to deliver P.E. at all stages</a:t>
            </a:r>
          </a:p>
        </p:txBody>
      </p:sp>
    </p:spTree>
    <p:extLst>
      <p:ext uri="{BB962C8B-B14F-4D97-AF65-F5344CB8AC3E}">
        <p14:creationId xmlns:p14="http://schemas.microsoft.com/office/powerpoint/2010/main" val="307781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55" y="-298490"/>
            <a:ext cx="9905998" cy="1478570"/>
          </a:xfrm>
        </p:spPr>
        <p:txBody>
          <a:bodyPr/>
          <a:lstStyle/>
          <a:p>
            <a:pPr algn="ctr"/>
            <a:r>
              <a:rPr lang="en-GB" b="1" dirty="0"/>
              <a:t>Quality </a:t>
            </a:r>
            <a:r>
              <a:rPr lang="en-GB" b="1" dirty="0" err="1"/>
              <a:t>p.e.</a:t>
            </a:r>
            <a:r>
              <a:rPr lang="en-GB" b="1" dirty="0"/>
              <a:t>: questions for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BBC1C1-4D97-B7AC-8F10-E88AA0855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75156"/>
              </p:ext>
            </p:extLst>
          </p:nvPr>
        </p:nvGraphicFramePr>
        <p:xfrm>
          <a:off x="442164" y="766656"/>
          <a:ext cx="11304494" cy="532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94">
                  <a:extLst>
                    <a:ext uri="{9D8B030D-6E8A-4147-A177-3AD203B41FA5}">
                      <a16:colId xmlns:a16="http://schemas.microsoft.com/office/drawing/2014/main" val="3821393409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119495926"/>
                    </a:ext>
                  </a:extLst>
                </a:gridCol>
              </a:tblGrid>
              <a:tr h="696384">
                <a:tc>
                  <a:txBody>
                    <a:bodyPr/>
                    <a:lstStyle/>
                    <a:p>
                      <a:pPr algn="ctr"/>
                      <a:endParaRPr lang="en-GB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Have the pupils had opportunities to: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56019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2000" b="1" dirty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Take part in Heart/pulse raising activities?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Develop/Explore Fundamental skill and movement?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/>
                        <a:t>Apply their skills and knowledge in dynamic/challenging contexts?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85874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2000" b="1" dirty="0"/>
                        <a:t>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Problem solve and make decisions?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Develop confidence and individual responsibility?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Explore and be creative?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780992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2000" b="1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Cooperate/share space with others?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Compete against or alongside others?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Communicate with others?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Play?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98255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r>
                        <a:rPr lang="en-GB" sz="2000" b="1" dirty="0"/>
                        <a:t>Emotional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Regulate their emotions within a busy/dynamic/competitive environment?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Play independently and/or with others?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Have fun and enjoy themselves?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20920"/>
                  </a:ext>
                </a:extLst>
              </a:tr>
              <a:tr h="6963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78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44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07E7E37-267E-4C7B-9246-51B0842CB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253568"/>
              </p:ext>
            </p:extLst>
          </p:nvPr>
        </p:nvGraphicFramePr>
        <p:xfrm>
          <a:off x="1240972" y="783771"/>
          <a:ext cx="9644742" cy="500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91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1206-8932-0D76-624A-62601BAB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79D297-D2D1-C1EF-F8D3-11878590D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51290"/>
              </p:ext>
            </p:extLst>
          </p:nvPr>
        </p:nvGraphicFramePr>
        <p:xfrm>
          <a:off x="1" y="-1"/>
          <a:ext cx="12192000" cy="752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83">
                  <a:extLst>
                    <a:ext uri="{9D8B030D-6E8A-4147-A177-3AD203B41FA5}">
                      <a16:colId xmlns:a16="http://schemas.microsoft.com/office/drawing/2014/main" val="2199419672"/>
                    </a:ext>
                  </a:extLst>
                </a:gridCol>
                <a:gridCol w="1194244">
                  <a:extLst>
                    <a:ext uri="{9D8B030D-6E8A-4147-A177-3AD203B41FA5}">
                      <a16:colId xmlns:a16="http://schemas.microsoft.com/office/drawing/2014/main" val="2929533226"/>
                    </a:ext>
                  </a:extLst>
                </a:gridCol>
                <a:gridCol w="5175377">
                  <a:extLst>
                    <a:ext uri="{9D8B030D-6E8A-4147-A177-3AD203B41FA5}">
                      <a16:colId xmlns:a16="http://schemas.microsoft.com/office/drawing/2014/main" val="3402501090"/>
                    </a:ext>
                  </a:extLst>
                </a:gridCol>
                <a:gridCol w="5538096">
                  <a:extLst>
                    <a:ext uri="{9D8B030D-6E8A-4147-A177-3AD203B41FA5}">
                      <a16:colId xmlns:a16="http://schemas.microsoft.com/office/drawing/2014/main" val="606572942"/>
                    </a:ext>
                  </a:extLst>
                </a:gridCol>
              </a:tblGrid>
              <a:tr h="4834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STEP </a:t>
                      </a:r>
                    </a:p>
                    <a:p>
                      <a:pPr algn="ctr"/>
                      <a:r>
                        <a:rPr lang="en-GB" sz="1400" dirty="0"/>
                        <a:t>APPROACH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EXAMPLES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SUGGESTIONS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59392"/>
                  </a:ext>
                </a:extLst>
              </a:tr>
              <a:tr h="941977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Ensure that you are aware of and consider the health and safety requirements of the area you are working in.  E.g. tables and chairs, trip/slip hazards- etc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If the hall doubles up as a canteen make sure any spillages and food are cleared up.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Make sure any chairs are pushed to the side to maximise the space and minimise hazards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70825"/>
                  </a:ext>
                </a:extLst>
              </a:tr>
              <a:tr h="823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If the space e.g. gym hall is unavailable, e.g. for an assembly or other activity, have a contingency plan in place to make sure some form of PE can take place, </a:t>
                      </a:r>
                      <a:r>
                        <a:rPr lang="en-GB" sz="1200" dirty="0" err="1"/>
                        <a:t>eg</a:t>
                      </a:r>
                      <a:r>
                        <a:rPr lang="en-GB" sz="1200" dirty="0"/>
                        <a:t> YouTube, class based fitness or skills activities, adapted yoga or dance etc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Go Noodle, Better Movers and Thinkers class activities, Adapted Yoga/Tai Chi</a:t>
                      </a:r>
                    </a:p>
                    <a:p>
                      <a:r>
                        <a:rPr lang="en-GB" sz="1200" dirty="0"/>
                        <a:t>Target/Table games, YouTube simulator games e.g. Coach Corey Martin, Cosmic Yoga</a:t>
                      </a:r>
                    </a:p>
                    <a:p>
                      <a:r>
                        <a:rPr lang="en-GB" sz="1200" dirty="0"/>
                        <a:t>Just Dance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61664"/>
                  </a:ext>
                </a:extLst>
              </a:tr>
              <a:tr h="770708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Have an overview of the set tasks for each week with focused learning intentions.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Use your pupils interests to help select activities that will help to engage them and add to the learning experiences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Have a clear PE timetable and calendar so you can see which activities are being covered across the year and also to ensure a breadth of experiences.  </a:t>
                      </a:r>
                    </a:p>
                    <a:p>
                      <a:endParaRPr lang="en-GB" sz="1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/>
                        <a:t>eg</a:t>
                      </a:r>
                      <a:r>
                        <a:rPr lang="en-GB" sz="1200" dirty="0"/>
                        <a:t> Star Wars, Frozen, Mario, Marvel, Transport, Animals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84678"/>
                  </a:ext>
                </a:extLst>
              </a:tr>
              <a:tr h="6404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Ensure that pupils experience a broad range of skills and contexts covering a number of areas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Aesthetic, team, Individual, net &amp; rebound, invasion games etc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83192"/>
                  </a:ext>
                </a:extLst>
              </a:tr>
              <a:tr h="640451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Ensure that equipment is organised and tidied regularly in allocated spaces.  </a:t>
                      </a:r>
                    </a:p>
                    <a:p>
                      <a:r>
                        <a:rPr lang="en-GB" sz="1200" dirty="0"/>
                        <a:t>This can be overseen by a member of staff or P7 pupils. Regular check/refresh of equipment where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P7 Sports leaders in charge of tidying PE cupboards</a:t>
                      </a:r>
                    </a:p>
                    <a:p>
                      <a:r>
                        <a:rPr lang="en-GB" sz="1200" dirty="0"/>
                        <a:t>Equipment divided according to type e.g. balls, shuttles, throwing equipment or stage </a:t>
                      </a:r>
                      <a:r>
                        <a:rPr lang="en-GB" sz="1200" dirty="0" err="1"/>
                        <a:t>eg</a:t>
                      </a:r>
                      <a:r>
                        <a:rPr lang="en-GB" sz="1200" dirty="0"/>
                        <a:t> early years equipment, P7 equipment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7185"/>
                  </a:ext>
                </a:extLst>
              </a:tr>
              <a:tr h="823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And be creative with the equipment you use.  It doesn’t always have to be ‘traditional’ PE equipment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Paper aeroplanes or scrunched balls of paper for throwing activities</a:t>
                      </a:r>
                    </a:p>
                    <a:p>
                      <a:r>
                        <a:rPr lang="en-GB" sz="1200" dirty="0"/>
                        <a:t>Use of balloons for striking and throwing/catching</a:t>
                      </a:r>
                    </a:p>
                    <a:p>
                      <a:r>
                        <a:rPr lang="en-GB" sz="1200" dirty="0"/>
                        <a:t>Use of bubbles for outdoor activities</a:t>
                      </a:r>
                    </a:p>
                    <a:p>
                      <a:r>
                        <a:rPr lang="en-GB" sz="1200" dirty="0"/>
                        <a:t>‘Junkyard’ Olympics?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1466"/>
                  </a:ext>
                </a:extLst>
              </a:tr>
              <a:tr h="823437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dirty="0"/>
                        <a:t>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Be aware of how many are in the class and how to organise them into pairs groups.  Especially for team and group games.  Circle, pairs across from each other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Pupils in pairs across from each other?  Or in small group circles</a:t>
                      </a:r>
                    </a:p>
                    <a:p>
                      <a:r>
                        <a:rPr lang="en-GB" sz="1200" dirty="0"/>
                        <a:t>Team games: if playing more traditional activities, what is the maximum number we can have on at any one time?  E.g. 5v5 with regular rotations and observation tasks given to those sitting off.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81709"/>
                  </a:ext>
                </a:extLst>
              </a:tr>
              <a:tr h="14877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Use the knowledge of your class and judgement to establish clear routines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E.g. how do we start the lesson?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Pupils can all be sat on the bench before being given instructions (classes that need to be settled before they start)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Pupils can be allowed to run to burn of energy for a couple of minutes (this may help to calm them down for instructions to be given when sat back down)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Pupils can be provided with a set warm up that they have to do upon entering the hall (encourages responsibility)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1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539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8458"/>
            <a:ext cx="9905998" cy="768322"/>
          </a:xfrm>
        </p:spPr>
        <p:txBody>
          <a:bodyPr/>
          <a:lstStyle/>
          <a:p>
            <a:pPr algn="ctr"/>
            <a:r>
              <a:rPr lang="en-GB" b="1" dirty="0"/>
              <a:t>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12204"/>
            <a:ext cx="9905999" cy="523684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Have a clear skills focus, but the context in which this is delivered is up to you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 your own interests and the interests of your pupils as the context for learning</a:t>
            </a:r>
          </a:p>
          <a:p>
            <a:endParaRPr lang="en-GB" dirty="0"/>
          </a:p>
          <a:p>
            <a:r>
              <a:rPr lang="en-GB" dirty="0"/>
              <a:t>Don’t be afraid to stand back and observe.  Watch the class, give pupils time to explore and to problem solve.  And then step in where necessary</a:t>
            </a:r>
          </a:p>
          <a:p>
            <a:endParaRPr lang="en-GB" dirty="0"/>
          </a:p>
          <a:p>
            <a:r>
              <a:rPr lang="en-GB" dirty="0"/>
              <a:t>Let the pupils guide the learning.  Highlight good practice or creativity and let them demonstrate to the class</a:t>
            </a:r>
          </a:p>
          <a:p>
            <a:endParaRPr lang="en-GB" dirty="0"/>
          </a:p>
          <a:p>
            <a:r>
              <a:rPr lang="en-GB" dirty="0"/>
              <a:t>Plenary: ask pupils to identify Significant Aspects of Learning from the lesson and explain why</a:t>
            </a:r>
          </a:p>
          <a:p>
            <a:endParaRPr lang="en-GB" dirty="0"/>
          </a:p>
          <a:p>
            <a:r>
              <a:rPr lang="en-GB" dirty="0"/>
              <a:t>Don’t be afraid to repeat a lesson more than once.  Use your judgement.  If you think pupils need more time, trust your instincts</a:t>
            </a:r>
          </a:p>
          <a:p>
            <a:endParaRPr lang="en-GB" dirty="0"/>
          </a:p>
          <a:p>
            <a:r>
              <a:rPr lang="en-GB" dirty="0"/>
              <a:t>Have fun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323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8458"/>
            <a:ext cx="9905998" cy="768322"/>
          </a:xfrm>
        </p:spPr>
        <p:txBody>
          <a:bodyPr/>
          <a:lstStyle/>
          <a:p>
            <a:pPr algn="ctr"/>
            <a:r>
              <a:rPr lang="en-GB" b="1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83" y="792479"/>
            <a:ext cx="11462657" cy="5927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Physical Literacy</a:t>
            </a:r>
          </a:p>
          <a:p>
            <a:r>
              <a:rPr lang="en-GB" sz="1600" dirty="0"/>
              <a:t>Primary P.E. has a massive role to play in the development and learning of our pupils, not just for school, but for life.  Leave nothing to chance</a:t>
            </a: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Keep the Physical in Physical Education</a:t>
            </a:r>
          </a:p>
          <a:p>
            <a:r>
              <a:rPr lang="en-GB" sz="1600" dirty="0"/>
              <a:t>The physical domain is what makes P.E. unique and special.  Keep our pupils purposefully active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Keep the Education in Physical Education</a:t>
            </a:r>
            <a:endParaRPr lang="en-GB" sz="1600" dirty="0"/>
          </a:p>
          <a:p>
            <a:r>
              <a:rPr lang="en-GB" sz="1600" dirty="0"/>
              <a:t>P.E. is an educational entity and should be led and delivered by GTCS Registered Teachers (coaches etc can support, but teachers should plan and lead lessons according to Es &amp; </a:t>
            </a:r>
            <a:r>
              <a:rPr lang="en-GB" sz="1600" dirty="0" err="1"/>
              <a:t>Os</a:t>
            </a:r>
            <a:r>
              <a:rPr lang="en-GB" sz="1600" dirty="0"/>
              <a:t> and Benchmarks)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Enjoy yourself! </a:t>
            </a:r>
          </a:p>
          <a:p>
            <a:pPr marL="0" indent="0">
              <a:buNone/>
            </a:pPr>
            <a:r>
              <a:rPr lang="en-GB" sz="1600" dirty="0"/>
              <a:t>Primary teachers are the most creative teachers there are!!  Use your own interests to make it fun for all</a:t>
            </a:r>
          </a:p>
          <a:p>
            <a:pPr marL="0" indent="0">
              <a:buNone/>
            </a:pPr>
            <a:r>
              <a:rPr lang="en-GB" sz="1600" b="1" dirty="0"/>
              <a:t>Believe! </a:t>
            </a:r>
          </a:p>
          <a:p>
            <a:r>
              <a:rPr lang="en-GB" sz="1600" dirty="0"/>
              <a:t>You are the specialist! You know your own pupils better than anyone</a:t>
            </a:r>
          </a:p>
          <a:p>
            <a:endParaRPr lang="en-GB" sz="1600" b="1" dirty="0"/>
          </a:p>
          <a:p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8193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5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D96B3-151D-4783-9970-BF444AFA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830" y="1325561"/>
            <a:ext cx="4747087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Curriculum For Excellence (CFE), </a:t>
            </a:r>
            <a:r>
              <a:rPr lang="en-GB" sz="2200" dirty="0" err="1">
                <a:solidFill>
                  <a:srgbClr val="FFFFFF"/>
                </a:solidFill>
              </a:rPr>
              <a:t>est</a:t>
            </a:r>
            <a:r>
              <a:rPr lang="en-GB" sz="2200" dirty="0">
                <a:solidFill>
                  <a:srgbClr val="FFFFFF"/>
                </a:solidFill>
              </a:rPr>
              <a:t> 2007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3-18 Broad General Education (BGE) Curriculum 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PE part of Health &amp; Wellbeing: Experiences and Outcomes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Nursery/P1 to S3, Levels Early, First, Second, Third, Fourth</a:t>
            </a:r>
          </a:p>
          <a:p>
            <a:pPr>
              <a:lnSpc>
                <a:spcPct val="110000"/>
              </a:lnSpc>
            </a:pPr>
            <a:endParaRPr lang="en-GB" sz="22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2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22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22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487D4-ADB7-11A3-C180-CFF9E1921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" y="0"/>
            <a:ext cx="12206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7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5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D96B3-151D-4783-9970-BF444AFA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830" y="1325561"/>
            <a:ext cx="4747087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Curriculum For Excellence (CFE), </a:t>
            </a:r>
            <a:r>
              <a:rPr lang="en-GB" sz="2200" dirty="0" err="1">
                <a:solidFill>
                  <a:srgbClr val="FFFFFF"/>
                </a:solidFill>
              </a:rPr>
              <a:t>est</a:t>
            </a:r>
            <a:r>
              <a:rPr lang="en-GB" sz="2200" dirty="0">
                <a:solidFill>
                  <a:srgbClr val="FFFFFF"/>
                </a:solidFill>
              </a:rPr>
              <a:t> 2007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3-18 Broad General Education (BGE) Curriculum 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PE part of Health &amp; Wellbeing: Experiences and Outcomes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FFFFFF"/>
                </a:solidFill>
              </a:rPr>
              <a:t>Nursery/P1 to S3, Levels Early, First, Second, Third, Fourth</a:t>
            </a:r>
          </a:p>
          <a:p>
            <a:pPr>
              <a:lnSpc>
                <a:spcPct val="110000"/>
              </a:lnSpc>
            </a:pPr>
            <a:endParaRPr lang="en-GB" sz="22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2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22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5F23A-2A95-AA04-3BA5-0631ABB7B8B1}"/>
              </a:ext>
            </a:extLst>
          </p:cNvPr>
          <p:cNvSpPr/>
          <p:nvPr/>
        </p:nvSpPr>
        <p:spPr>
          <a:xfrm>
            <a:off x="1504950" y="5341938"/>
            <a:ext cx="9514684" cy="912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207C3-07D3-9755-8064-D6FD21FD2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D91CD-2E14-4106-AF60-B8260FE91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41" y="546777"/>
            <a:ext cx="10578517" cy="5764446"/>
          </a:xfrm>
        </p:spPr>
      </p:pic>
    </p:spTree>
    <p:extLst>
      <p:ext uri="{BB962C8B-B14F-4D97-AF65-F5344CB8AC3E}">
        <p14:creationId xmlns:p14="http://schemas.microsoft.com/office/powerpoint/2010/main" val="157480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A241-4D1E-4D8B-BDB8-40D8A93A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A82BA2-580E-48A1-9ED3-EA0CC7FD4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151" y="618517"/>
            <a:ext cx="10022260" cy="60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80D7-18C9-4EEE-B1C9-A422CA5F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PE Benchmarks, </a:t>
            </a:r>
            <a:r>
              <a:rPr lang="en-GB" dirty="0" err="1"/>
              <a:t>est</a:t>
            </a:r>
            <a:r>
              <a:rPr lang="en-GB" dirty="0"/>
              <a:t> 2017</a:t>
            </a:r>
            <a:br>
              <a:rPr lang="en-GB" dirty="0"/>
            </a:br>
            <a:r>
              <a:rPr lang="en-GB" dirty="0"/>
              <a:t>(formerly Significant aspects of learning, 2014)</a:t>
            </a:r>
          </a:p>
        </p:txBody>
      </p:sp>
      <p:pic>
        <p:nvPicPr>
          <p:cNvPr id="1026" name="Picture 2" descr="S1 – S3 Broad General Education | Physical Education Department">
            <a:extLst>
              <a:ext uri="{FF2B5EF4-FFF2-40B4-BE49-F238E27FC236}">
                <a16:creationId xmlns:a16="http://schemas.microsoft.com/office/drawing/2014/main" id="{EC8D441D-5A41-40DB-877D-3A35EF5067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77" y="1828802"/>
            <a:ext cx="8102470" cy="45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B056E-F450-69E3-225D-9370C49F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5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The role of primary P.E.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Provide a foundation of Fundamental Movement skills (</a:t>
            </a:r>
            <a:r>
              <a:rPr lang="en-GB" b="1" dirty="0"/>
              <a:t>Physical</a:t>
            </a:r>
            <a:r>
              <a:rPr lang="en-GB" dirty="0"/>
              <a:t>)</a:t>
            </a:r>
          </a:p>
          <a:p>
            <a:r>
              <a:rPr lang="en-GB" dirty="0"/>
              <a:t>Provide opportunities to develop core skills and knowledge in a different, physical domain. Also contributes to mental wellbeing e.g. endorphins (</a:t>
            </a:r>
            <a:r>
              <a:rPr lang="en-GB" b="1" dirty="0"/>
              <a:t>Mental</a:t>
            </a:r>
            <a:r>
              <a:rPr lang="en-GB" dirty="0"/>
              <a:t>)</a:t>
            </a:r>
          </a:p>
          <a:p>
            <a:r>
              <a:rPr lang="en-GB" dirty="0"/>
              <a:t>Provide opportunities to develop social skills, e.g. teamwork and communication (</a:t>
            </a:r>
            <a:r>
              <a:rPr lang="en-GB" b="1" dirty="0"/>
              <a:t>Social</a:t>
            </a:r>
            <a:r>
              <a:rPr lang="en-GB" dirty="0"/>
              <a:t>)</a:t>
            </a:r>
          </a:p>
          <a:p>
            <a:r>
              <a:rPr lang="en-GB" dirty="0"/>
              <a:t>Provide opportunities to test and develop emotional regulation and coping strategies (</a:t>
            </a:r>
            <a:r>
              <a:rPr lang="en-GB" b="1" dirty="0"/>
              <a:t>Emotional</a:t>
            </a:r>
            <a:r>
              <a:rPr lang="en-GB" dirty="0"/>
              <a:t>)</a:t>
            </a:r>
          </a:p>
          <a:p>
            <a:r>
              <a:rPr lang="en-GB" dirty="0"/>
              <a:t>Foster positive attitudes towards PE, Physical Activity and Sport (</a:t>
            </a:r>
            <a:r>
              <a:rPr lang="en-GB" b="1" dirty="0"/>
              <a:t>PEPAS</a:t>
            </a:r>
            <a:r>
              <a:rPr lang="en-GB" dirty="0"/>
              <a:t>)</a:t>
            </a:r>
          </a:p>
          <a:p>
            <a:r>
              <a:rPr lang="en-GB" dirty="0"/>
              <a:t>Help to raise attainment in secondary school – improved base level of skills &amp; knowledge will raise the standards/expectations in PE, more focus on higher order thinking skills in S1-3 and better equip pupils to do well in National 5 and Higher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89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7EC-8AC2-4133-B2BD-C81C859C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753082"/>
          </a:xfrm>
        </p:spPr>
        <p:txBody>
          <a:bodyPr/>
          <a:lstStyle/>
          <a:p>
            <a:pPr algn="ctr"/>
            <a:r>
              <a:rPr lang="en-GB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9912-C4D8-489D-93D1-C394B78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2" y="753081"/>
            <a:ext cx="9905999" cy="5433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Identification of physical development needs, especially at early level</a:t>
            </a:r>
          </a:p>
          <a:p>
            <a:r>
              <a:rPr lang="en-GB" dirty="0"/>
              <a:t>Pupil participation in more games and activities with others during break times</a:t>
            </a:r>
          </a:p>
          <a:p>
            <a:r>
              <a:rPr lang="en-GB" dirty="0"/>
              <a:t>Increased pupil attendance at extra-curricular sports clubs</a:t>
            </a:r>
          </a:p>
          <a:p>
            <a:r>
              <a:rPr lang="en-GB" dirty="0"/>
              <a:t>More active pupils can have a positive effect in the classroom</a:t>
            </a:r>
          </a:p>
          <a:p>
            <a:r>
              <a:rPr lang="en-GB" dirty="0"/>
              <a:t>Pupils go on to succeed in sports </a:t>
            </a:r>
            <a:r>
              <a:rPr lang="en-GB" dirty="0" err="1"/>
              <a:t>outwith</a:t>
            </a:r>
            <a:r>
              <a:rPr lang="en-GB" dirty="0"/>
              <a:t> school</a:t>
            </a:r>
          </a:p>
          <a:p>
            <a:r>
              <a:rPr lang="en-GB" dirty="0"/>
              <a:t>Pupils better prepared for transition into secondary: (positive attitude to P.E.; increased competence, confidence and enjoyment of P.E. lessons; more opportunities to attend and make friends at extra curricular clubs)  </a:t>
            </a:r>
          </a:p>
          <a:p>
            <a:r>
              <a:rPr lang="en-GB" dirty="0"/>
              <a:t>Raising Attainment: pupils with a better grounding of P.E. in Primary will positively impact their ability to do well in National and Higher P.E.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522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17826</TotalTime>
  <Words>3038</Words>
  <Application>Microsoft Office PowerPoint</Application>
  <PresentationFormat>Widescreen</PresentationFormat>
  <Paragraphs>587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Tw Cen MT</vt:lpstr>
      <vt:lpstr>Circuit</vt:lpstr>
      <vt:lpstr>Planning progressive lessons in primary p.e.</vt:lpstr>
      <vt:lpstr>Course Aims</vt:lpstr>
      <vt:lpstr>PowerPoint Presentation</vt:lpstr>
      <vt:lpstr>PowerPoint Presentation</vt:lpstr>
      <vt:lpstr>PowerPoint Presentation</vt:lpstr>
      <vt:lpstr>PowerPoint Presentation</vt:lpstr>
      <vt:lpstr>PE Benchmarks, est 2017 (formerly Significant aspects of learning, 2014)</vt:lpstr>
      <vt:lpstr>The role of primary P.E.</vt:lpstr>
      <vt:lpstr>IMPACT</vt:lpstr>
      <vt:lpstr>the way forward</vt:lpstr>
      <vt:lpstr>Working timetable example  Working Area: gym hall/Outdoors/classroom</vt:lpstr>
      <vt:lpstr>Calendar overview (suggested)</vt:lpstr>
      <vt:lpstr>Physical Literacy </vt:lpstr>
      <vt:lpstr> Fundamental MOVEMENT SKILLS (FMS)</vt:lpstr>
      <vt:lpstr>Progressing PE through primary</vt:lpstr>
      <vt:lpstr>SUGGESTED LESSON FORMAT</vt:lpstr>
      <vt:lpstr>Weekly planner (SUGGESTED FORMAT)</vt:lpstr>
      <vt:lpstr>LESSON PLANNING: P1-3 (Play focus) </vt:lpstr>
      <vt:lpstr>Lesson planning: p1-3 Example</vt:lpstr>
      <vt:lpstr>Quality p.e.: questions for reflection</vt:lpstr>
      <vt:lpstr>PowerPoint Presentation</vt:lpstr>
      <vt:lpstr>PowerPoint Presentation</vt:lpstr>
      <vt:lpstr>Key considerations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Dominic TollaN</dc:title>
  <dc:creator>Dominic Tollan</dc:creator>
  <cp:lastModifiedBy>Pauline McColgan</cp:lastModifiedBy>
  <cp:revision>54</cp:revision>
  <dcterms:created xsi:type="dcterms:W3CDTF">2022-01-24T15:29:25Z</dcterms:created>
  <dcterms:modified xsi:type="dcterms:W3CDTF">2023-04-25T11:08:12Z</dcterms:modified>
</cp:coreProperties>
</file>